
<file path=[Content_Types].xml><?xml version="1.0" encoding="utf-8"?>
<Types xmlns="http://schemas.openxmlformats.org/package/2006/content-types">
  <Override PartName="/ppt/slides/slide6.xml" ContentType="application/vnd.openxmlformats-officedocument.presentationml.slide+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data3.xml" ContentType="application/vnd.openxmlformats-officedocument.drawingml.diagramData+xml"/>
  <Override PartName="/ppt/notesSlides/notesSlide10.xml" ContentType="application/vnd.openxmlformats-officedocument.presentationml.notesSlide+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docProps/core.xml" ContentType="application/vnd.openxmlformats-package.core-properties+xml"/>
  <Override PartName="/ppt/slides/slide5.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0"/>
  </p:notesMasterIdLst>
  <p:handoutMasterIdLst>
    <p:handoutMasterId r:id="rId21"/>
  </p:handoutMasterIdLst>
  <p:sldIdLst>
    <p:sldId id="1145" r:id="rId2"/>
    <p:sldId id="1069" r:id="rId3"/>
    <p:sldId id="1057" r:id="rId4"/>
    <p:sldId id="1147" r:id="rId5"/>
    <p:sldId id="1149" r:id="rId6"/>
    <p:sldId id="1140" r:id="rId7"/>
    <p:sldId id="1135" r:id="rId8"/>
    <p:sldId id="1141" r:id="rId9"/>
    <p:sldId id="1158" r:id="rId10"/>
    <p:sldId id="1157" r:id="rId11"/>
    <p:sldId id="1159" r:id="rId12"/>
    <p:sldId id="1160" r:id="rId13"/>
    <p:sldId id="1139" r:id="rId14"/>
    <p:sldId id="1151" r:id="rId15"/>
    <p:sldId id="1156" r:id="rId16"/>
    <p:sldId id="1155" r:id="rId17"/>
    <p:sldId id="1154" r:id="rId18"/>
    <p:sldId id="1153" r:id="rId19"/>
  </p:sldIdLst>
  <p:sldSz cx="11522075" cy="6480175"/>
  <p:notesSz cx="6797675" cy="9926638"/>
  <p:defaultTextStyle>
    <a:defPPr>
      <a:defRPr lang="el-GR"/>
    </a:defPPr>
    <a:lvl1pPr algn="l" rtl="0" eaLnBrk="0" fontAlgn="base" hangingPunct="0">
      <a:spcBef>
        <a:spcPct val="0"/>
      </a:spcBef>
      <a:spcAft>
        <a:spcPct val="0"/>
      </a:spcAft>
      <a:defRPr sz="1400" b="1" kern="1200">
        <a:solidFill>
          <a:schemeClr val="tx1"/>
        </a:solidFill>
        <a:latin typeface="Arial" charset="0"/>
        <a:ea typeface="+mn-ea"/>
        <a:cs typeface="+mn-cs"/>
      </a:defRPr>
    </a:lvl1pPr>
    <a:lvl2pPr marL="457200" algn="l" rtl="0" eaLnBrk="0" fontAlgn="base" hangingPunct="0">
      <a:spcBef>
        <a:spcPct val="0"/>
      </a:spcBef>
      <a:spcAft>
        <a:spcPct val="0"/>
      </a:spcAft>
      <a:defRPr sz="1400" b="1" kern="1200">
        <a:solidFill>
          <a:schemeClr val="tx1"/>
        </a:solidFill>
        <a:latin typeface="Arial" charset="0"/>
        <a:ea typeface="+mn-ea"/>
        <a:cs typeface="+mn-cs"/>
      </a:defRPr>
    </a:lvl2pPr>
    <a:lvl3pPr marL="914400" algn="l" rtl="0" eaLnBrk="0" fontAlgn="base" hangingPunct="0">
      <a:spcBef>
        <a:spcPct val="0"/>
      </a:spcBef>
      <a:spcAft>
        <a:spcPct val="0"/>
      </a:spcAft>
      <a:defRPr sz="1400" b="1" kern="1200">
        <a:solidFill>
          <a:schemeClr val="tx1"/>
        </a:solidFill>
        <a:latin typeface="Arial" charset="0"/>
        <a:ea typeface="+mn-ea"/>
        <a:cs typeface="+mn-cs"/>
      </a:defRPr>
    </a:lvl3pPr>
    <a:lvl4pPr marL="1371600" algn="l" rtl="0" eaLnBrk="0" fontAlgn="base" hangingPunct="0">
      <a:spcBef>
        <a:spcPct val="0"/>
      </a:spcBef>
      <a:spcAft>
        <a:spcPct val="0"/>
      </a:spcAft>
      <a:defRPr sz="1400" b="1" kern="1200">
        <a:solidFill>
          <a:schemeClr val="tx1"/>
        </a:solidFill>
        <a:latin typeface="Arial" charset="0"/>
        <a:ea typeface="+mn-ea"/>
        <a:cs typeface="+mn-cs"/>
      </a:defRPr>
    </a:lvl4pPr>
    <a:lvl5pPr marL="1828800" algn="l" rtl="0" eaLnBrk="0" fontAlgn="base" hangingPunct="0">
      <a:spcBef>
        <a:spcPct val="0"/>
      </a:spcBef>
      <a:spcAft>
        <a:spcPct val="0"/>
      </a:spcAft>
      <a:defRPr sz="1400" b="1" kern="1200">
        <a:solidFill>
          <a:schemeClr val="tx1"/>
        </a:solidFill>
        <a:latin typeface="Arial" charset="0"/>
        <a:ea typeface="+mn-ea"/>
        <a:cs typeface="+mn-cs"/>
      </a:defRPr>
    </a:lvl5pPr>
    <a:lvl6pPr marL="2286000" algn="l" defTabSz="914400" rtl="0" eaLnBrk="1" latinLnBrk="0" hangingPunct="1">
      <a:defRPr sz="1400" b="1" kern="1200">
        <a:solidFill>
          <a:schemeClr val="tx1"/>
        </a:solidFill>
        <a:latin typeface="Arial" charset="0"/>
        <a:ea typeface="+mn-ea"/>
        <a:cs typeface="+mn-cs"/>
      </a:defRPr>
    </a:lvl6pPr>
    <a:lvl7pPr marL="2743200" algn="l" defTabSz="914400" rtl="0" eaLnBrk="1" latinLnBrk="0" hangingPunct="1">
      <a:defRPr sz="1400" b="1" kern="1200">
        <a:solidFill>
          <a:schemeClr val="tx1"/>
        </a:solidFill>
        <a:latin typeface="Arial" charset="0"/>
        <a:ea typeface="+mn-ea"/>
        <a:cs typeface="+mn-cs"/>
      </a:defRPr>
    </a:lvl7pPr>
    <a:lvl8pPr marL="3200400" algn="l" defTabSz="914400" rtl="0" eaLnBrk="1" latinLnBrk="0" hangingPunct="1">
      <a:defRPr sz="1400" b="1" kern="1200">
        <a:solidFill>
          <a:schemeClr val="tx1"/>
        </a:solidFill>
        <a:latin typeface="Arial" charset="0"/>
        <a:ea typeface="+mn-ea"/>
        <a:cs typeface="+mn-cs"/>
      </a:defRPr>
    </a:lvl8pPr>
    <a:lvl9pPr marL="3657600" algn="l" defTabSz="914400" rtl="0" eaLnBrk="1" latinLnBrk="0" hangingPunct="1">
      <a:defRPr sz="1400" b="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020">
          <p15:clr>
            <a:srgbClr val="A4A3A4"/>
          </p15:clr>
        </p15:guide>
        <p15:guide id="2" pos="3516" userDrawn="1">
          <p15:clr>
            <a:srgbClr val="A4A3A4"/>
          </p15:clr>
        </p15:guide>
        <p15:guide id="3" orient="horz" pos="2041" userDrawn="1">
          <p15:clr>
            <a:srgbClr val="A4A3A4"/>
          </p15:clr>
        </p15:guide>
        <p15:guide id="4" pos="3629" userDrawn="1">
          <p15:clr>
            <a:srgbClr val="A4A3A4"/>
          </p15:clr>
        </p15:guide>
        <p15:guide id="5" pos="3742" userDrawn="1">
          <p15:clr>
            <a:srgbClr val="A4A3A4"/>
          </p15:clr>
        </p15:guide>
        <p15:guide id="6" orient="horz" pos="2132" userDrawn="1">
          <p15:clr>
            <a:srgbClr val="A4A3A4"/>
          </p15:clr>
        </p15:guide>
      </p15:sldGuideLst>
    </p:ext>
    <p:ext uri="{2D200454-40CA-4A62-9FC3-DE9A4176ACB9}">
      <p15:notesGuideLst xmlns:p15="http://schemas.microsoft.com/office/powerpoint/2012/main" xmlns="">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FF"/>
    <a:srgbClr val="FA0000"/>
    <a:srgbClr val="33CCFF"/>
    <a:srgbClr val="BAADA7"/>
    <a:srgbClr val="FBE3DD"/>
    <a:srgbClr val="E3F5E9"/>
    <a:srgbClr val="FFCCFF"/>
    <a:srgbClr val="B0AC00"/>
    <a:srgbClr val="1781D9"/>
    <a:srgbClr val="DE005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40" autoAdjust="0"/>
    <p:restoredTop sz="99653" autoAdjust="0"/>
  </p:normalViewPr>
  <p:slideViewPr>
    <p:cSldViewPr snapToGrid="0">
      <p:cViewPr varScale="1">
        <p:scale>
          <a:sx n="78" d="100"/>
          <a:sy n="78" d="100"/>
        </p:scale>
        <p:origin x="-936" y="-96"/>
      </p:cViewPr>
      <p:guideLst>
        <p:guide orient="horz" pos="2020"/>
        <p:guide orient="horz" pos="2041"/>
        <p:guide orient="horz" pos="2132"/>
        <p:guide pos="3516"/>
        <p:guide pos="3629"/>
        <p:guide pos="374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694"/>
    </p:cViewPr>
  </p:sorterViewPr>
  <p:notesViewPr>
    <p:cSldViewPr snapToGrid="0">
      <p:cViewPr>
        <p:scale>
          <a:sx n="100" d="100"/>
          <a:sy n="100" d="100"/>
        </p:scale>
        <p:origin x="-2520" y="-390"/>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B17689-1A07-4A44-8533-21FC30B39487}"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l-GR"/>
        </a:p>
      </dgm:t>
    </dgm:pt>
    <dgm:pt modelId="{7E175424-A4F7-4901-A18A-40716200F57F}">
      <dgm:prSet custT="1"/>
      <dgm:spPr/>
      <dgm:t>
        <a:bodyPr/>
        <a:lstStyle/>
        <a:p>
          <a:pPr algn="just">
            <a:lnSpc>
              <a:spcPct val="150000"/>
            </a:lnSpc>
          </a:pPr>
          <a:r>
            <a:rPr lang="el-GR" sz="1800" b="1" dirty="0">
              <a:solidFill>
                <a:schemeClr val="tx1"/>
              </a:solidFill>
            </a:rPr>
            <a:t>Η μάχη Μόροβα – Ιβάν διεξήχθη από 14 έως 23 Νοεμβρίου 1940 με στόχο την  προώθηση των ελληνικών δυνάμεων δυτικά της Πίνδου και την κατάληψη του συγκοινωνιακού κόμβου της Κορυτσάς για την εξασφάλιση του ανεφοδιασμού των μαχόμενων τμημάτων έναντι της έλευσης του επερχόμενου </a:t>
          </a:r>
          <a:r>
            <a:rPr lang="el-GR" sz="1800" b="1" dirty="0" smtClean="0">
              <a:solidFill>
                <a:schemeClr val="tx1"/>
              </a:solidFill>
            </a:rPr>
            <a:t>χειμώνα</a:t>
          </a:r>
        </a:p>
        <a:p>
          <a:pPr algn="just">
            <a:lnSpc>
              <a:spcPct val="150000"/>
            </a:lnSpc>
          </a:pPr>
          <a:r>
            <a:rPr lang="el-GR" sz="1800" b="1" dirty="0" smtClean="0">
              <a:solidFill>
                <a:schemeClr val="tx1"/>
              </a:solidFill>
            </a:rPr>
            <a:t>Βασικός στόχος η βελτίωση των συνθηκών της ελληνικής άμυνας, η άσκηση πίεσης στον εχθρό και η ανακούφιση του θεάτρου επιχειρήσεων Ηπείρου</a:t>
          </a:r>
          <a:endParaRPr lang="el-GR" sz="1800" b="1" dirty="0">
            <a:solidFill>
              <a:schemeClr val="tx1"/>
            </a:solidFill>
          </a:endParaRPr>
        </a:p>
      </dgm:t>
    </dgm:pt>
    <dgm:pt modelId="{28324600-4E1D-4DE0-9689-993A235803D3}" type="parTrans" cxnId="{61169680-1826-43CD-AEB4-57455240B570}">
      <dgm:prSet/>
      <dgm:spPr/>
      <dgm:t>
        <a:bodyPr/>
        <a:lstStyle/>
        <a:p>
          <a:endParaRPr lang="el-GR"/>
        </a:p>
      </dgm:t>
    </dgm:pt>
    <dgm:pt modelId="{21A026C3-8969-41F9-83D3-1CD525BD059A}" type="sibTrans" cxnId="{61169680-1826-43CD-AEB4-57455240B570}">
      <dgm:prSet/>
      <dgm:spPr/>
      <dgm:t>
        <a:bodyPr/>
        <a:lstStyle/>
        <a:p>
          <a:endParaRPr lang="el-GR"/>
        </a:p>
      </dgm:t>
    </dgm:pt>
    <dgm:pt modelId="{CF3D584E-15BD-4C03-A701-6A7A5896AFD9}" type="pres">
      <dgm:prSet presAssocID="{42B17689-1A07-4A44-8533-21FC30B39487}" presName="linear" presStyleCnt="0">
        <dgm:presLayoutVars>
          <dgm:animLvl val="lvl"/>
          <dgm:resizeHandles val="exact"/>
        </dgm:presLayoutVars>
      </dgm:prSet>
      <dgm:spPr/>
      <dgm:t>
        <a:bodyPr/>
        <a:lstStyle/>
        <a:p>
          <a:endParaRPr lang="el-GR"/>
        </a:p>
      </dgm:t>
    </dgm:pt>
    <dgm:pt modelId="{2A0D01D5-64DD-4042-A664-426D4E87B91F}" type="pres">
      <dgm:prSet presAssocID="{7E175424-A4F7-4901-A18A-40716200F57F}" presName="parentText" presStyleLbl="node1" presStyleIdx="0" presStyleCnt="1" custScaleY="108602" custLinFactNeighborX="3214" custLinFactNeighborY="3692">
        <dgm:presLayoutVars>
          <dgm:chMax val="0"/>
          <dgm:bulletEnabled val="1"/>
        </dgm:presLayoutVars>
      </dgm:prSet>
      <dgm:spPr/>
      <dgm:t>
        <a:bodyPr/>
        <a:lstStyle/>
        <a:p>
          <a:endParaRPr lang="el-GR"/>
        </a:p>
      </dgm:t>
    </dgm:pt>
  </dgm:ptLst>
  <dgm:cxnLst>
    <dgm:cxn modelId="{61169680-1826-43CD-AEB4-57455240B570}" srcId="{42B17689-1A07-4A44-8533-21FC30B39487}" destId="{7E175424-A4F7-4901-A18A-40716200F57F}" srcOrd="0" destOrd="0" parTransId="{28324600-4E1D-4DE0-9689-993A235803D3}" sibTransId="{21A026C3-8969-41F9-83D3-1CD525BD059A}"/>
    <dgm:cxn modelId="{33E769BE-A188-4B94-A0E6-2665A974BF39}" type="presOf" srcId="{42B17689-1A07-4A44-8533-21FC30B39487}" destId="{CF3D584E-15BD-4C03-A701-6A7A5896AFD9}" srcOrd="0" destOrd="0" presId="urn:microsoft.com/office/officeart/2005/8/layout/vList2"/>
    <dgm:cxn modelId="{601EC384-2C16-4102-A323-1B5C11A868B5}" type="presOf" srcId="{7E175424-A4F7-4901-A18A-40716200F57F}" destId="{2A0D01D5-64DD-4042-A664-426D4E87B91F}" srcOrd="0" destOrd="0" presId="urn:microsoft.com/office/officeart/2005/8/layout/vList2"/>
    <dgm:cxn modelId="{7DD5D2EC-0CD3-4064-985A-28A5DCBDD294}" type="presParOf" srcId="{CF3D584E-15BD-4C03-A701-6A7A5896AFD9}" destId="{2A0D01D5-64DD-4042-A664-426D4E87B91F}" srcOrd="0" destOrd="0" presId="urn:microsoft.com/office/officeart/2005/8/layout/vList2"/>
  </dgm:cxnLst>
  <dgm:bg>
    <a:noFill/>
    <a:effect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B17689-1A07-4A44-8533-21FC30B39487}"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l-GR"/>
        </a:p>
      </dgm:t>
    </dgm:pt>
    <dgm:pt modelId="{7E175424-A4F7-4901-A18A-40716200F57F}">
      <dgm:prSet custT="1"/>
      <dgm:spPr/>
      <dgm:t>
        <a:bodyPr/>
        <a:lstStyle/>
        <a:p>
          <a:pPr algn="ctr">
            <a:lnSpc>
              <a:spcPct val="150000"/>
            </a:lnSpc>
          </a:pPr>
          <a:r>
            <a:rPr lang="el-GR" sz="1800" b="1" dirty="0" smtClean="0">
              <a:solidFill>
                <a:schemeClr val="tx1"/>
              </a:solidFill>
            </a:rPr>
            <a:t>ΑΠΟΤΕΛΕΣΜΑΤΑ: </a:t>
          </a:r>
        </a:p>
        <a:p>
          <a:pPr algn="l">
            <a:lnSpc>
              <a:spcPct val="150000"/>
            </a:lnSpc>
          </a:pPr>
          <a:r>
            <a:rPr lang="el-GR" sz="1800" b="1" dirty="0" smtClean="0">
              <a:solidFill>
                <a:schemeClr val="tx1"/>
              </a:solidFill>
            </a:rPr>
            <a:t>34 Αξιωματικοί και 590 Οπλίτες νεκροί</a:t>
          </a:r>
        </a:p>
        <a:p>
          <a:pPr algn="l">
            <a:lnSpc>
              <a:spcPct val="150000"/>
            </a:lnSpc>
          </a:pPr>
          <a:r>
            <a:rPr lang="el-GR" sz="1800" b="1" dirty="0" smtClean="0">
              <a:solidFill>
                <a:schemeClr val="tx1"/>
              </a:solidFill>
            </a:rPr>
            <a:t>82 Αξιωματικοί και 2.266 Οπλίτες τραυματίες</a:t>
          </a:r>
        </a:p>
        <a:p>
          <a:pPr algn="l">
            <a:lnSpc>
              <a:spcPct val="150000"/>
            </a:lnSpc>
          </a:pPr>
          <a:r>
            <a:rPr lang="el-GR" sz="1800" b="1" dirty="0" smtClean="0">
              <a:solidFill>
                <a:schemeClr val="tx1"/>
              </a:solidFill>
            </a:rPr>
            <a:t>Κυρίευση 40 πυροβόλων διαφόρων διαμετρημάτων και τεράστιες ποσότητες πολεμικού υλικού</a:t>
          </a:r>
        </a:p>
        <a:p>
          <a:pPr algn="l">
            <a:lnSpc>
              <a:spcPct val="150000"/>
            </a:lnSpc>
          </a:pPr>
          <a:r>
            <a:rPr lang="el-GR" sz="1800" b="1" dirty="0" smtClean="0">
              <a:solidFill>
                <a:schemeClr val="tx1"/>
              </a:solidFill>
            </a:rPr>
            <a:t>Σύλληψη περίπου 1.000 αιχμαλώτων </a:t>
          </a:r>
          <a:endParaRPr lang="el-GR" sz="1800" b="1" dirty="0">
            <a:solidFill>
              <a:schemeClr val="tx1"/>
            </a:solidFill>
          </a:endParaRPr>
        </a:p>
      </dgm:t>
    </dgm:pt>
    <dgm:pt modelId="{28324600-4E1D-4DE0-9689-993A235803D3}" type="parTrans" cxnId="{61169680-1826-43CD-AEB4-57455240B570}">
      <dgm:prSet/>
      <dgm:spPr/>
      <dgm:t>
        <a:bodyPr/>
        <a:lstStyle/>
        <a:p>
          <a:endParaRPr lang="el-GR"/>
        </a:p>
      </dgm:t>
    </dgm:pt>
    <dgm:pt modelId="{21A026C3-8969-41F9-83D3-1CD525BD059A}" type="sibTrans" cxnId="{61169680-1826-43CD-AEB4-57455240B570}">
      <dgm:prSet/>
      <dgm:spPr/>
      <dgm:t>
        <a:bodyPr/>
        <a:lstStyle/>
        <a:p>
          <a:endParaRPr lang="el-GR"/>
        </a:p>
      </dgm:t>
    </dgm:pt>
    <dgm:pt modelId="{CF3D584E-15BD-4C03-A701-6A7A5896AFD9}" type="pres">
      <dgm:prSet presAssocID="{42B17689-1A07-4A44-8533-21FC30B39487}" presName="linear" presStyleCnt="0">
        <dgm:presLayoutVars>
          <dgm:animLvl val="lvl"/>
          <dgm:resizeHandles val="exact"/>
        </dgm:presLayoutVars>
      </dgm:prSet>
      <dgm:spPr/>
      <dgm:t>
        <a:bodyPr/>
        <a:lstStyle/>
        <a:p>
          <a:endParaRPr lang="el-GR"/>
        </a:p>
      </dgm:t>
    </dgm:pt>
    <dgm:pt modelId="{2A0D01D5-64DD-4042-A664-426D4E87B91F}" type="pres">
      <dgm:prSet presAssocID="{7E175424-A4F7-4901-A18A-40716200F57F}" presName="parentText" presStyleLbl="node1" presStyleIdx="0" presStyleCnt="1" custAng="0" custScaleY="105510" custLinFactNeighborX="792" custLinFactNeighborY="-9050">
        <dgm:presLayoutVars>
          <dgm:chMax val="0"/>
          <dgm:bulletEnabled val="1"/>
        </dgm:presLayoutVars>
      </dgm:prSet>
      <dgm:spPr/>
      <dgm:t>
        <a:bodyPr/>
        <a:lstStyle/>
        <a:p>
          <a:endParaRPr lang="el-GR"/>
        </a:p>
      </dgm:t>
    </dgm:pt>
  </dgm:ptLst>
  <dgm:cxnLst>
    <dgm:cxn modelId="{61169680-1826-43CD-AEB4-57455240B570}" srcId="{42B17689-1A07-4A44-8533-21FC30B39487}" destId="{7E175424-A4F7-4901-A18A-40716200F57F}" srcOrd="0" destOrd="0" parTransId="{28324600-4E1D-4DE0-9689-993A235803D3}" sibTransId="{21A026C3-8969-41F9-83D3-1CD525BD059A}"/>
    <dgm:cxn modelId="{4AA7489A-99A8-4FB7-BADF-A5140E136B5E}" type="presOf" srcId="{7E175424-A4F7-4901-A18A-40716200F57F}" destId="{2A0D01D5-64DD-4042-A664-426D4E87B91F}" srcOrd="0" destOrd="0" presId="urn:microsoft.com/office/officeart/2005/8/layout/vList2"/>
    <dgm:cxn modelId="{008A04D9-D74E-4C81-8F9F-10D536740367}" type="presOf" srcId="{42B17689-1A07-4A44-8533-21FC30B39487}" destId="{CF3D584E-15BD-4C03-A701-6A7A5896AFD9}" srcOrd="0" destOrd="0" presId="urn:microsoft.com/office/officeart/2005/8/layout/vList2"/>
    <dgm:cxn modelId="{38328406-7EC1-4C81-ACB8-52A2058C3CB1}" type="presParOf" srcId="{CF3D584E-15BD-4C03-A701-6A7A5896AFD9}" destId="{2A0D01D5-64DD-4042-A664-426D4E87B91F}" srcOrd="0" destOrd="0" presId="urn:microsoft.com/office/officeart/2005/8/layout/vList2"/>
  </dgm:cxnLst>
  <dgm:bg>
    <a:noFill/>
    <a:effect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B17689-1A07-4A44-8533-21FC30B39487}"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l-GR"/>
        </a:p>
      </dgm:t>
    </dgm:pt>
    <dgm:pt modelId="{7E175424-A4F7-4901-A18A-40716200F57F}">
      <dgm:prSet custT="1"/>
      <dgm:spPr/>
      <dgm:t>
        <a:bodyPr/>
        <a:lstStyle/>
        <a:p>
          <a:pPr algn="ctr">
            <a:lnSpc>
              <a:spcPct val="150000"/>
            </a:lnSpc>
          </a:pPr>
          <a:r>
            <a:rPr lang="el-GR" sz="1800" b="1" dirty="0" smtClean="0">
              <a:solidFill>
                <a:schemeClr val="tx1"/>
              </a:solidFill>
            </a:rPr>
            <a:t>ΔΙΑΠΙΣΤΩΣΕΙΣ </a:t>
          </a:r>
          <a:r>
            <a:rPr lang="el-GR" sz="1800" b="1" dirty="0" smtClean="0">
              <a:solidFill>
                <a:schemeClr val="tx1"/>
              </a:solidFill>
            </a:rPr>
            <a:t>– ΣΥΜΠΕΡΑΣΜΑΤΑ</a:t>
          </a:r>
          <a:endParaRPr lang="en-US" sz="1800" b="1" dirty="0" smtClean="0">
            <a:solidFill>
              <a:schemeClr val="tx1"/>
            </a:solidFill>
          </a:endParaRPr>
        </a:p>
        <a:p>
          <a:pPr algn="just">
            <a:lnSpc>
              <a:spcPct val="150000"/>
            </a:lnSpc>
          </a:pPr>
          <a:r>
            <a:rPr lang="el-GR" sz="1800" b="1" dirty="0" smtClean="0">
              <a:solidFill>
                <a:schemeClr val="tx1"/>
              </a:solidFill>
            </a:rPr>
            <a:t>Η τοποθεσία ήταν κατάλληλη για άμυνα – η οργάνωση της επαύξησε την αμυντική ικανότητα των Ιταλών</a:t>
          </a:r>
        </a:p>
        <a:p>
          <a:pPr algn="just">
            <a:lnSpc>
              <a:spcPct val="150000"/>
            </a:lnSpc>
          </a:pPr>
          <a:r>
            <a:rPr lang="el-GR" sz="1800" b="1" dirty="0" smtClean="0">
              <a:solidFill>
                <a:schemeClr val="tx1"/>
              </a:solidFill>
            </a:rPr>
            <a:t>Η ευρεία κατάληψη του υψιπέδου Κορυτσάς συνετέλεσε στο πλεονέκτημα έναντι του αντιπάλου για τη διενέργεια ανεφοδιασμών και </a:t>
          </a:r>
          <a:r>
            <a:rPr lang="el-GR" sz="1800" b="1" dirty="0" smtClean="0">
              <a:solidFill>
                <a:schemeClr val="tx1"/>
              </a:solidFill>
            </a:rPr>
            <a:t>τη </a:t>
          </a:r>
          <a:r>
            <a:rPr lang="el-GR" sz="1800" b="1" dirty="0" smtClean="0">
              <a:solidFill>
                <a:schemeClr val="tx1"/>
              </a:solidFill>
            </a:rPr>
            <a:t>μετακίνηση των ελληνικών στρατευμάτων</a:t>
          </a:r>
        </a:p>
        <a:p>
          <a:pPr algn="just">
            <a:lnSpc>
              <a:spcPct val="150000"/>
            </a:lnSpc>
          </a:pPr>
          <a:r>
            <a:rPr lang="el-GR" sz="1800" b="1" dirty="0" smtClean="0">
              <a:solidFill>
                <a:schemeClr val="tx1"/>
              </a:solidFill>
            </a:rPr>
            <a:t>Η ταχεία και σε βάθος διείσδυση θα προκαλούσε προβλήματα έναντι του επερχόμενου χειμώνα, εξαιτίας έλλειψης οχημάτων και κακής κατάστασης των </a:t>
          </a:r>
          <a:r>
            <a:rPr lang="el-GR" sz="1800" b="1" dirty="0" smtClean="0">
              <a:solidFill>
                <a:schemeClr val="tx1"/>
              </a:solidFill>
            </a:rPr>
            <a:t>οδών</a:t>
          </a:r>
          <a:endParaRPr lang="el-GR" sz="1800" b="1" dirty="0" smtClean="0">
            <a:solidFill>
              <a:schemeClr val="tx1"/>
            </a:solidFill>
          </a:endParaRPr>
        </a:p>
      </dgm:t>
    </dgm:pt>
    <dgm:pt modelId="{28324600-4E1D-4DE0-9689-993A235803D3}" type="parTrans" cxnId="{61169680-1826-43CD-AEB4-57455240B570}">
      <dgm:prSet/>
      <dgm:spPr/>
      <dgm:t>
        <a:bodyPr/>
        <a:lstStyle/>
        <a:p>
          <a:endParaRPr lang="el-GR"/>
        </a:p>
      </dgm:t>
    </dgm:pt>
    <dgm:pt modelId="{21A026C3-8969-41F9-83D3-1CD525BD059A}" type="sibTrans" cxnId="{61169680-1826-43CD-AEB4-57455240B570}">
      <dgm:prSet/>
      <dgm:spPr/>
      <dgm:t>
        <a:bodyPr/>
        <a:lstStyle/>
        <a:p>
          <a:endParaRPr lang="el-GR"/>
        </a:p>
      </dgm:t>
    </dgm:pt>
    <dgm:pt modelId="{CF3D584E-15BD-4C03-A701-6A7A5896AFD9}" type="pres">
      <dgm:prSet presAssocID="{42B17689-1A07-4A44-8533-21FC30B39487}" presName="linear" presStyleCnt="0">
        <dgm:presLayoutVars>
          <dgm:animLvl val="lvl"/>
          <dgm:resizeHandles val="exact"/>
        </dgm:presLayoutVars>
      </dgm:prSet>
      <dgm:spPr/>
      <dgm:t>
        <a:bodyPr/>
        <a:lstStyle/>
        <a:p>
          <a:endParaRPr lang="el-GR"/>
        </a:p>
      </dgm:t>
    </dgm:pt>
    <dgm:pt modelId="{2A0D01D5-64DD-4042-A664-426D4E87B91F}" type="pres">
      <dgm:prSet presAssocID="{7E175424-A4F7-4901-A18A-40716200F57F}" presName="parentText" presStyleLbl="node1" presStyleIdx="0" presStyleCnt="1" custScaleY="414268" custLinFactNeighborY="-21325">
        <dgm:presLayoutVars>
          <dgm:chMax val="0"/>
          <dgm:bulletEnabled val="1"/>
        </dgm:presLayoutVars>
      </dgm:prSet>
      <dgm:spPr/>
      <dgm:t>
        <a:bodyPr/>
        <a:lstStyle/>
        <a:p>
          <a:endParaRPr lang="el-GR"/>
        </a:p>
      </dgm:t>
    </dgm:pt>
  </dgm:ptLst>
  <dgm:cxnLst>
    <dgm:cxn modelId="{61169680-1826-43CD-AEB4-57455240B570}" srcId="{42B17689-1A07-4A44-8533-21FC30B39487}" destId="{7E175424-A4F7-4901-A18A-40716200F57F}" srcOrd="0" destOrd="0" parTransId="{28324600-4E1D-4DE0-9689-993A235803D3}" sibTransId="{21A026C3-8969-41F9-83D3-1CD525BD059A}"/>
    <dgm:cxn modelId="{1737B797-B5E9-40EB-B8CA-AA8361AA44C9}" type="presOf" srcId="{7E175424-A4F7-4901-A18A-40716200F57F}" destId="{2A0D01D5-64DD-4042-A664-426D4E87B91F}" srcOrd="0" destOrd="0" presId="urn:microsoft.com/office/officeart/2005/8/layout/vList2"/>
    <dgm:cxn modelId="{B860E60B-6E75-4F53-9169-87829C67256D}" type="presOf" srcId="{42B17689-1A07-4A44-8533-21FC30B39487}" destId="{CF3D584E-15BD-4C03-A701-6A7A5896AFD9}" srcOrd="0" destOrd="0" presId="urn:microsoft.com/office/officeart/2005/8/layout/vList2"/>
    <dgm:cxn modelId="{38840464-FA7E-4368-9C2A-B9FD80C57302}" type="presParOf" srcId="{CF3D584E-15BD-4C03-A701-6A7A5896AFD9}" destId="{2A0D01D5-64DD-4042-A664-426D4E87B91F}" srcOrd="0" destOrd="0" presId="urn:microsoft.com/office/officeart/2005/8/layout/vList2"/>
  </dgm:cxnLst>
  <dgm:bg>
    <a:noFill/>
    <a:effect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B17689-1A07-4A44-8533-21FC30B39487}"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l-GR"/>
        </a:p>
      </dgm:t>
    </dgm:pt>
    <dgm:pt modelId="{7E175424-A4F7-4901-A18A-40716200F57F}">
      <dgm:prSet custT="1"/>
      <dgm:spPr/>
      <dgm:t>
        <a:bodyPr/>
        <a:lstStyle/>
        <a:p>
          <a:pPr algn="ctr">
            <a:lnSpc>
              <a:spcPct val="150000"/>
            </a:lnSpc>
          </a:pPr>
          <a:r>
            <a:rPr lang="el-GR" sz="1800" b="1" dirty="0" smtClean="0">
              <a:solidFill>
                <a:schemeClr val="tx1"/>
              </a:solidFill>
            </a:rPr>
            <a:t>ΔΙΑΠΙΣΤΩΣΕΙΣ </a:t>
          </a:r>
          <a:r>
            <a:rPr lang="el-GR" sz="1800" b="1" dirty="0" smtClean="0">
              <a:solidFill>
                <a:schemeClr val="tx1"/>
              </a:solidFill>
            </a:rPr>
            <a:t>– </a:t>
          </a:r>
          <a:r>
            <a:rPr lang="el-GR" sz="1800" b="1" dirty="0" smtClean="0">
              <a:solidFill>
                <a:schemeClr val="tx1"/>
              </a:solidFill>
            </a:rPr>
            <a:t>ΣΥΜΠΕΡΑΣΜΑΤΑ</a:t>
          </a:r>
        </a:p>
        <a:p>
          <a:pPr algn="just">
            <a:lnSpc>
              <a:spcPct val="150000"/>
            </a:lnSpc>
          </a:pPr>
          <a:r>
            <a:rPr lang="el-GR" sz="1800" b="1" dirty="0" smtClean="0">
              <a:solidFill>
                <a:schemeClr val="tx1"/>
              </a:solidFill>
            </a:rPr>
            <a:t>Το σχέδιο ενεργείας του Γ΄ ΣΣ δεν προέβλεπε εκμετάλλευση σε βάθος, εξαιτίας της έλλειψης μηχανοκινήτων μέσων και αντιαρματικών όπλων</a:t>
          </a:r>
        </a:p>
        <a:p>
          <a:pPr algn="just">
            <a:lnSpc>
              <a:spcPct val="150000"/>
            </a:lnSpc>
          </a:pPr>
          <a:r>
            <a:rPr lang="el-GR" sz="1800" b="1" dirty="0" smtClean="0">
              <a:solidFill>
                <a:schemeClr val="tx1"/>
              </a:solidFill>
            </a:rPr>
            <a:t>Εμμονή του ΤΣΔΜ στη διατήρηση της αμυντικής τοποθεσίας ΙΒα με αγκίστρωση σημαντικών δυνάμεων που θα μπορούσαν να χρησιμοποιηθούν στην επίθεση</a:t>
          </a:r>
        </a:p>
        <a:p>
          <a:pPr algn="just">
            <a:lnSpc>
              <a:spcPct val="150000"/>
            </a:lnSpc>
          </a:pPr>
          <a:r>
            <a:rPr lang="el-GR" sz="1800" b="1" dirty="0" smtClean="0">
              <a:solidFill>
                <a:schemeClr val="tx1"/>
              </a:solidFill>
            </a:rPr>
            <a:t>Οι Ιταλοί απέσυραν με ευκολία τα στρατεύματα τους από την τοποθεσία και χάθηκε η ευκαιρία της τακτικής εκμετάλλευσης της επιτυχίας των ελληνικών δυνάμεων   </a:t>
          </a:r>
          <a:endParaRPr lang="en-US" sz="1800" b="1" dirty="0" smtClean="0">
            <a:solidFill>
              <a:schemeClr val="tx1"/>
            </a:solidFill>
          </a:endParaRPr>
        </a:p>
      </dgm:t>
    </dgm:pt>
    <dgm:pt modelId="{28324600-4E1D-4DE0-9689-993A235803D3}" type="parTrans" cxnId="{61169680-1826-43CD-AEB4-57455240B570}">
      <dgm:prSet/>
      <dgm:spPr/>
      <dgm:t>
        <a:bodyPr/>
        <a:lstStyle/>
        <a:p>
          <a:endParaRPr lang="el-GR"/>
        </a:p>
      </dgm:t>
    </dgm:pt>
    <dgm:pt modelId="{21A026C3-8969-41F9-83D3-1CD525BD059A}" type="sibTrans" cxnId="{61169680-1826-43CD-AEB4-57455240B570}">
      <dgm:prSet/>
      <dgm:spPr/>
      <dgm:t>
        <a:bodyPr/>
        <a:lstStyle/>
        <a:p>
          <a:endParaRPr lang="el-GR"/>
        </a:p>
      </dgm:t>
    </dgm:pt>
    <dgm:pt modelId="{CF3D584E-15BD-4C03-A701-6A7A5896AFD9}" type="pres">
      <dgm:prSet presAssocID="{42B17689-1A07-4A44-8533-21FC30B39487}" presName="linear" presStyleCnt="0">
        <dgm:presLayoutVars>
          <dgm:animLvl val="lvl"/>
          <dgm:resizeHandles val="exact"/>
        </dgm:presLayoutVars>
      </dgm:prSet>
      <dgm:spPr/>
      <dgm:t>
        <a:bodyPr/>
        <a:lstStyle/>
        <a:p>
          <a:endParaRPr lang="el-GR"/>
        </a:p>
      </dgm:t>
    </dgm:pt>
    <dgm:pt modelId="{2A0D01D5-64DD-4042-A664-426D4E87B91F}" type="pres">
      <dgm:prSet presAssocID="{7E175424-A4F7-4901-A18A-40716200F57F}" presName="parentText" presStyleLbl="node1" presStyleIdx="0" presStyleCnt="1" custScaleY="553974" custLinFactNeighborX="2037" custLinFactNeighborY="-3447">
        <dgm:presLayoutVars>
          <dgm:chMax val="0"/>
          <dgm:bulletEnabled val="1"/>
        </dgm:presLayoutVars>
      </dgm:prSet>
      <dgm:spPr/>
      <dgm:t>
        <a:bodyPr/>
        <a:lstStyle/>
        <a:p>
          <a:endParaRPr lang="el-GR"/>
        </a:p>
      </dgm:t>
    </dgm:pt>
  </dgm:ptLst>
  <dgm:cxnLst>
    <dgm:cxn modelId="{C4B9B6D3-85DD-47E0-B0E2-CCF02584D35C}" type="presOf" srcId="{7E175424-A4F7-4901-A18A-40716200F57F}" destId="{2A0D01D5-64DD-4042-A664-426D4E87B91F}" srcOrd="0" destOrd="0" presId="urn:microsoft.com/office/officeart/2005/8/layout/vList2"/>
    <dgm:cxn modelId="{61169680-1826-43CD-AEB4-57455240B570}" srcId="{42B17689-1A07-4A44-8533-21FC30B39487}" destId="{7E175424-A4F7-4901-A18A-40716200F57F}" srcOrd="0" destOrd="0" parTransId="{28324600-4E1D-4DE0-9689-993A235803D3}" sibTransId="{21A026C3-8969-41F9-83D3-1CD525BD059A}"/>
    <dgm:cxn modelId="{41CCBE94-D681-4D0F-BF85-921FF3DFCC09}" type="presOf" srcId="{42B17689-1A07-4A44-8533-21FC30B39487}" destId="{CF3D584E-15BD-4C03-A701-6A7A5896AFD9}" srcOrd="0" destOrd="0" presId="urn:microsoft.com/office/officeart/2005/8/layout/vList2"/>
    <dgm:cxn modelId="{54AED425-1E32-438A-8946-FBB3453512FF}" type="presParOf" srcId="{CF3D584E-15BD-4C03-A701-6A7A5896AFD9}" destId="{2A0D01D5-64DD-4042-A664-426D4E87B91F}" srcOrd="0" destOrd="0" presId="urn:microsoft.com/office/officeart/2005/8/layout/vList2"/>
  </dgm:cxnLst>
  <dgm:bg>
    <a:noFill/>
    <a:effect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B17689-1A07-4A44-8533-21FC30B39487}"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l-GR"/>
        </a:p>
      </dgm:t>
    </dgm:pt>
    <dgm:pt modelId="{7E175424-A4F7-4901-A18A-40716200F57F}">
      <dgm:prSet custT="1"/>
      <dgm:spPr/>
      <dgm:t>
        <a:bodyPr/>
        <a:lstStyle/>
        <a:p>
          <a:pPr algn="ctr">
            <a:lnSpc>
              <a:spcPct val="150000"/>
            </a:lnSpc>
          </a:pPr>
          <a:r>
            <a:rPr lang="el-GR" sz="1800" b="1" dirty="0" smtClean="0">
              <a:solidFill>
                <a:schemeClr val="tx1"/>
              </a:solidFill>
            </a:rPr>
            <a:t>ΕΠΙΛΟΓΟΣ </a:t>
          </a:r>
          <a:endParaRPr lang="el-GR" sz="1800" b="1" dirty="0" smtClean="0">
            <a:solidFill>
              <a:schemeClr val="tx1"/>
            </a:solidFill>
          </a:endParaRPr>
        </a:p>
        <a:p>
          <a:pPr algn="just">
            <a:lnSpc>
              <a:spcPct val="150000"/>
            </a:lnSpc>
          </a:pPr>
          <a:r>
            <a:rPr lang="el-GR" sz="1800" b="1" dirty="0" smtClean="0">
              <a:solidFill>
                <a:schemeClr val="tx1"/>
              </a:solidFill>
            </a:rPr>
            <a:t>Η αναμφισβήτητη νίκη των ελληνικών όπλων είχε τεράστιο ηθικό αποτέλεσμα για όλο τον αγωνιζόμενο ελεύθερο κόσμο. </a:t>
          </a:r>
        </a:p>
        <a:p>
          <a:pPr algn="just">
            <a:lnSpc>
              <a:spcPct val="150000"/>
            </a:lnSpc>
          </a:pPr>
          <a:r>
            <a:rPr lang="el-GR" sz="1800" b="1" dirty="0" smtClean="0">
              <a:solidFill>
                <a:schemeClr val="tx1"/>
              </a:solidFill>
            </a:rPr>
            <a:t>Μετά από σκληρό αγώνα, οι ελληνικές δυνάμεις είχαν κατορθώσει να διεισδύσουν σε βάθος άνω των 25 χιλιομέτρων εντός του εχθρικού εδάφους και να απελευθερώσουν την πόλη της Κορυτσάς, τη μεγαλύτερη ελληνική πόλη της Βορείου Ηπείρου.</a:t>
          </a:r>
        </a:p>
        <a:p>
          <a:pPr algn="just">
            <a:lnSpc>
              <a:spcPct val="150000"/>
            </a:lnSpc>
          </a:pPr>
          <a:r>
            <a:rPr lang="el-GR" sz="1800" b="1" dirty="0" smtClean="0">
              <a:solidFill>
                <a:schemeClr val="tx1"/>
              </a:solidFill>
            </a:rPr>
            <a:t>Ήταν η πρώτη απελευθέρωση κατεχόμενης πόλης από τις δυνάμεις του Άξονα κατά τον Β΄ Παγκόσμιο Πόλεμο</a:t>
          </a:r>
          <a:endParaRPr lang="el-GR" sz="1800" b="1" dirty="0">
            <a:solidFill>
              <a:schemeClr val="tx1"/>
            </a:solidFill>
          </a:endParaRPr>
        </a:p>
      </dgm:t>
    </dgm:pt>
    <dgm:pt modelId="{28324600-4E1D-4DE0-9689-993A235803D3}" type="parTrans" cxnId="{61169680-1826-43CD-AEB4-57455240B570}">
      <dgm:prSet/>
      <dgm:spPr/>
      <dgm:t>
        <a:bodyPr/>
        <a:lstStyle/>
        <a:p>
          <a:endParaRPr lang="el-GR"/>
        </a:p>
      </dgm:t>
    </dgm:pt>
    <dgm:pt modelId="{21A026C3-8969-41F9-83D3-1CD525BD059A}" type="sibTrans" cxnId="{61169680-1826-43CD-AEB4-57455240B570}">
      <dgm:prSet/>
      <dgm:spPr/>
      <dgm:t>
        <a:bodyPr/>
        <a:lstStyle/>
        <a:p>
          <a:endParaRPr lang="el-GR"/>
        </a:p>
      </dgm:t>
    </dgm:pt>
    <dgm:pt modelId="{CF3D584E-15BD-4C03-A701-6A7A5896AFD9}" type="pres">
      <dgm:prSet presAssocID="{42B17689-1A07-4A44-8533-21FC30B39487}" presName="linear" presStyleCnt="0">
        <dgm:presLayoutVars>
          <dgm:animLvl val="lvl"/>
          <dgm:resizeHandles val="exact"/>
        </dgm:presLayoutVars>
      </dgm:prSet>
      <dgm:spPr/>
      <dgm:t>
        <a:bodyPr/>
        <a:lstStyle/>
        <a:p>
          <a:endParaRPr lang="el-GR"/>
        </a:p>
      </dgm:t>
    </dgm:pt>
    <dgm:pt modelId="{2A0D01D5-64DD-4042-A664-426D4E87B91F}" type="pres">
      <dgm:prSet presAssocID="{7E175424-A4F7-4901-A18A-40716200F57F}" presName="parentText" presStyleLbl="node1" presStyleIdx="0" presStyleCnt="1" custAng="0" custScaleY="480752" custLinFactNeighborX="792" custLinFactNeighborY="-9050">
        <dgm:presLayoutVars>
          <dgm:chMax val="0"/>
          <dgm:bulletEnabled val="1"/>
        </dgm:presLayoutVars>
      </dgm:prSet>
      <dgm:spPr/>
      <dgm:t>
        <a:bodyPr/>
        <a:lstStyle/>
        <a:p>
          <a:endParaRPr lang="el-GR"/>
        </a:p>
      </dgm:t>
    </dgm:pt>
  </dgm:ptLst>
  <dgm:cxnLst>
    <dgm:cxn modelId="{61169680-1826-43CD-AEB4-57455240B570}" srcId="{42B17689-1A07-4A44-8533-21FC30B39487}" destId="{7E175424-A4F7-4901-A18A-40716200F57F}" srcOrd="0" destOrd="0" parTransId="{28324600-4E1D-4DE0-9689-993A235803D3}" sibTransId="{21A026C3-8969-41F9-83D3-1CD525BD059A}"/>
    <dgm:cxn modelId="{BBF5B0BC-D082-4E7B-B189-39EE36DB58C1}" type="presOf" srcId="{7E175424-A4F7-4901-A18A-40716200F57F}" destId="{2A0D01D5-64DD-4042-A664-426D4E87B91F}" srcOrd="0" destOrd="0" presId="urn:microsoft.com/office/officeart/2005/8/layout/vList2"/>
    <dgm:cxn modelId="{7BE83873-7853-4EDA-8007-83316F24B07C}" type="presOf" srcId="{42B17689-1A07-4A44-8533-21FC30B39487}" destId="{CF3D584E-15BD-4C03-A701-6A7A5896AFD9}" srcOrd="0" destOrd="0" presId="urn:microsoft.com/office/officeart/2005/8/layout/vList2"/>
    <dgm:cxn modelId="{1D64496A-899A-44E7-B67D-3F906D2638DB}" type="presParOf" srcId="{CF3D584E-15BD-4C03-A701-6A7A5896AFD9}" destId="{2A0D01D5-64DD-4042-A664-426D4E87B91F}" srcOrd="0" destOrd="0" presId="urn:microsoft.com/office/officeart/2005/8/layout/vList2"/>
  </dgm:cxnLst>
  <dgm:bg>
    <a:noFill/>
    <a:effect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0D01D5-64DD-4042-A664-426D4E87B91F}">
      <dsp:nvSpPr>
        <dsp:cNvPr id="0" name=""/>
        <dsp:cNvSpPr/>
      </dsp:nvSpPr>
      <dsp:spPr>
        <a:xfrm>
          <a:off x="0" y="749820"/>
          <a:ext cx="11001311" cy="313848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150000"/>
            </a:lnSpc>
            <a:spcBef>
              <a:spcPct val="0"/>
            </a:spcBef>
            <a:spcAft>
              <a:spcPct val="35000"/>
            </a:spcAft>
          </a:pPr>
          <a:r>
            <a:rPr lang="el-GR" sz="1800" b="1" kern="1200" dirty="0">
              <a:solidFill>
                <a:schemeClr val="tx1"/>
              </a:solidFill>
            </a:rPr>
            <a:t>Η μάχη Μόροβα – Ιβάν διεξήχθη από 14 έως 23 Νοεμβρίου 1940 με στόχο την  προώθηση των ελληνικών δυνάμεων δυτικά της Πίνδου και την κατάληψη του συγκοινωνιακού κόμβου της Κορυτσάς για την εξασφάλιση του ανεφοδιασμού των μαχόμενων τμημάτων έναντι της έλευσης του επερχόμενου </a:t>
          </a:r>
          <a:r>
            <a:rPr lang="el-GR" sz="1800" b="1" kern="1200" dirty="0" smtClean="0">
              <a:solidFill>
                <a:schemeClr val="tx1"/>
              </a:solidFill>
            </a:rPr>
            <a:t>χειμώνα</a:t>
          </a:r>
        </a:p>
        <a:p>
          <a:pPr lvl="0" algn="just" defTabSz="800100">
            <a:lnSpc>
              <a:spcPct val="150000"/>
            </a:lnSpc>
            <a:spcBef>
              <a:spcPct val="0"/>
            </a:spcBef>
            <a:spcAft>
              <a:spcPct val="35000"/>
            </a:spcAft>
          </a:pPr>
          <a:r>
            <a:rPr lang="el-GR" sz="1800" b="1" kern="1200" dirty="0" smtClean="0">
              <a:solidFill>
                <a:schemeClr val="tx1"/>
              </a:solidFill>
            </a:rPr>
            <a:t>Βασικός στόχος η βελτίωση των συνθηκών της ελληνικής άμυνας, η άσκηση πίεσης στον εχθρό και η ανακούφιση του θεάτρου επιχειρήσεων Ηπείρου</a:t>
          </a:r>
          <a:endParaRPr lang="el-GR" sz="1800" b="1" kern="1200" dirty="0">
            <a:solidFill>
              <a:schemeClr val="tx1"/>
            </a:solidFill>
          </a:endParaRPr>
        </a:p>
      </dsp:txBody>
      <dsp:txXfrm>
        <a:off x="0" y="749820"/>
        <a:ext cx="11001311" cy="313848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0D01D5-64DD-4042-A664-426D4E87B91F}">
      <dsp:nvSpPr>
        <dsp:cNvPr id="0" name=""/>
        <dsp:cNvSpPr/>
      </dsp:nvSpPr>
      <dsp:spPr>
        <a:xfrm>
          <a:off x="0" y="0"/>
          <a:ext cx="10772164" cy="3370094"/>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150000"/>
            </a:lnSpc>
            <a:spcBef>
              <a:spcPct val="0"/>
            </a:spcBef>
            <a:spcAft>
              <a:spcPct val="35000"/>
            </a:spcAft>
          </a:pPr>
          <a:r>
            <a:rPr lang="el-GR" sz="1800" b="1" kern="1200" dirty="0" smtClean="0">
              <a:solidFill>
                <a:schemeClr val="tx1"/>
              </a:solidFill>
            </a:rPr>
            <a:t>ΑΠΟΤΕΛΕΣΜΑΤΑ: </a:t>
          </a:r>
        </a:p>
        <a:p>
          <a:pPr lvl="0" algn="l" defTabSz="800100">
            <a:lnSpc>
              <a:spcPct val="150000"/>
            </a:lnSpc>
            <a:spcBef>
              <a:spcPct val="0"/>
            </a:spcBef>
            <a:spcAft>
              <a:spcPct val="35000"/>
            </a:spcAft>
          </a:pPr>
          <a:r>
            <a:rPr lang="el-GR" sz="1800" b="1" kern="1200" dirty="0" smtClean="0">
              <a:solidFill>
                <a:schemeClr val="tx1"/>
              </a:solidFill>
            </a:rPr>
            <a:t>34 Αξιωματικοί και 590 Οπλίτες νεκροί</a:t>
          </a:r>
        </a:p>
        <a:p>
          <a:pPr lvl="0" algn="l" defTabSz="800100">
            <a:lnSpc>
              <a:spcPct val="150000"/>
            </a:lnSpc>
            <a:spcBef>
              <a:spcPct val="0"/>
            </a:spcBef>
            <a:spcAft>
              <a:spcPct val="35000"/>
            </a:spcAft>
          </a:pPr>
          <a:r>
            <a:rPr lang="el-GR" sz="1800" b="1" kern="1200" dirty="0" smtClean="0">
              <a:solidFill>
                <a:schemeClr val="tx1"/>
              </a:solidFill>
            </a:rPr>
            <a:t>82 Αξιωματικοί και 2.266 Οπλίτες τραυματίες</a:t>
          </a:r>
        </a:p>
        <a:p>
          <a:pPr lvl="0" algn="l" defTabSz="800100">
            <a:lnSpc>
              <a:spcPct val="150000"/>
            </a:lnSpc>
            <a:spcBef>
              <a:spcPct val="0"/>
            </a:spcBef>
            <a:spcAft>
              <a:spcPct val="35000"/>
            </a:spcAft>
          </a:pPr>
          <a:r>
            <a:rPr lang="el-GR" sz="1800" b="1" kern="1200" dirty="0" smtClean="0">
              <a:solidFill>
                <a:schemeClr val="tx1"/>
              </a:solidFill>
            </a:rPr>
            <a:t>Κυρίευση 40 πυροβόλων διαφόρων διαμετρημάτων και τεράστιες ποσότητες πολεμικού υλικού</a:t>
          </a:r>
        </a:p>
        <a:p>
          <a:pPr lvl="0" algn="l" defTabSz="800100">
            <a:lnSpc>
              <a:spcPct val="150000"/>
            </a:lnSpc>
            <a:spcBef>
              <a:spcPct val="0"/>
            </a:spcBef>
            <a:spcAft>
              <a:spcPct val="35000"/>
            </a:spcAft>
          </a:pPr>
          <a:r>
            <a:rPr lang="el-GR" sz="1800" b="1" kern="1200" dirty="0" smtClean="0">
              <a:solidFill>
                <a:schemeClr val="tx1"/>
              </a:solidFill>
            </a:rPr>
            <a:t>Σύλληψη περίπου 1.000 αιχμαλώτων </a:t>
          </a:r>
          <a:endParaRPr lang="el-GR" sz="1800" b="1" kern="1200" dirty="0">
            <a:solidFill>
              <a:schemeClr val="tx1"/>
            </a:solidFill>
          </a:endParaRPr>
        </a:p>
      </dsp:txBody>
      <dsp:txXfrm>
        <a:off x="0" y="0"/>
        <a:ext cx="10772164" cy="337009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0D01D5-64DD-4042-A664-426D4E87B91F}">
      <dsp:nvSpPr>
        <dsp:cNvPr id="0" name=""/>
        <dsp:cNvSpPr/>
      </dsp:nvSpPr>
      <dsp:spPr>
        <a:xfrm>
          <a:off x="0" y="0"/>
          <a:ext cx="10952543" cy="395509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150000"/>
            </a:lnSpc>
            <a:spcBef>
              <a:spcPct val="0"/>
            </a:spcBef>
            <a:spcAft>
              <a:spcPct val="35000"/>
            </a:spcAft>
          </a:pPr>
          <a:r>
            <a:rPr lang="el-GR" sz="1800" b="1" kern="1200" dirty="0" smtClean="0">
              <a:solidFill>
                <a:schemeClr val="tx1"/>
              </a:solidFill>
            </a:rPr>
            <a:t>ΔΙΑΠΙΣΤΩΣΕΙΣ </a:t>
          </a:r>
          <a:r>
            <a:rPr lang="el-GR" sz="1800" b="1" kern="1200" dirty="0" smtClean="0">
              <a:solidFill>
                <a:schemeClr val="tx1"/>
              </a:solidFill>
            </a:rPr>
            <a:t>– ΣΥΜΠΕΡΑΣΜΑΤΑ</a:t>
          </a:r>
          <a:endParaRPr lang="en-US" sz="1800" b="1" kern="1200" dirty="0" smtClean="0">
            <a:solidFill>
              <a:schemeClr val="tx1"/>
            </a:solidFill>
          </a:endParaRPr>
        </a:p>
        <a:p>
          <a:pPr lvl="0" algn="just" defTabSz="800100">
            <a:lnSpc>
              <a:spcPct val="150000"/>
            </a:lnSpc>
            <a:spcBef>
              <a:spcPct val="0"/>
            </a:spcBef>
            <a:spcAft>
              <a:spcPct val="35000"/>
            </a:spcAft>
          </a:pPr>
          <a:r>
            <a:rPr lang="el-GR" sz="1800" b="1" kern="1200" dirty="0" smtClean="0">
              <a:solidFill>
                <a:schemeClr val="tx1"/>
              </a:solidFill>
            </a:rPr>
            <a:t>Η τοποθεσία ήταν κατάλληλη για άμυνα – η οργάνωση της επαύξησε την αμυντική ικανότητα των Ιταλών</a:t>
          </a:r>
        </a:p>
        <a:p>
          <a:pPr lvl="0" algn="just" defTabSz="800100">
            <a:lnSpc>
              <a:spcPct val="150000"/>
            </a:lnSpc>
            <a:spcBef>
              <a:spcPct val="0"/>
            </a:spcBef>
            <a:spcAft>
              <a:spcPct val="35000"/>
            </a:spcAft>
          </a:pPr>
          <a:r>
            <a:rPr lang="el-GR" sz="1800" b="1" kern="1200" dirty="0" smtClean="0">
              <a:solidFill>
                <a:schemeClr val="tx1"/>
              </a:solidFill>
            </a:rPr>
            <a:t>Η ευρεία κατάληψη του υψιπέδου Κορυτσάς συνετέλεσε στο πλεονέκτημα έναντι του αντιπάλου για τη διενέργεια ανεφοδιασμών και </a:t>
          </a:r>
          <a:r>
            <a:rPr lang="el-GR" sz="1800" b="1" kern="1200" dirty="0" smtClean="0">
              <a:solidFill>
                <a:schemeClr val="tx1"/>
              </a:solidFill>
            </a:rPr>
            <a:t>τη </a:t>
          </a:r>
          <a:r>
            <a:rPr lang="el-GR" sz="1800" b="1" kern="1200" dirty="0" smtClean="0">
              <a:solidFill>
                <a:schemeClr val="tx1"/>
              </a:solidFill>
            </a:rPr>
            <a:t>μετακίνηση των ελληνικών στρατευμάτων</a:t>
          </a:r>
        </a:p>
        <a:p>
          <a:pPr lvl="0" algn="just" defTabSz="800100">
            <a:lnSpc>
              <a:spcPct val="150000"/>
            </a:lnSpc>
            <a:spcBef>
              <a:spcPct val="0"/>
            </a:spcBef>
            <a:spcAft>
              <a:spcPct val="35000"/>
            </a:spcAft>
          </a:pPr>
          <a:r>
            <a:rPr lang="el-GR" sz="1800" b="1" kern="1200" dirty="0" smtClean="0">
              <a:solidFill>
                <a:schemeClr val="tx1"/>
              </a:solidFill>
            </a:rPr>
            <a:t>Η ταχεία και σε βάθος διείσδυση θα προκαλούσε προβλήματα έναντι του επερχόμενου χειμώνα, εξαιτίας έλλειψης οχημάτων και κακής κατάστασης των </a:t>
          </a:r>
          <a:r>
            <a:rPr lang="el-GR" sz="1800" b="1" kern="1200" dirty="0" smtClean="0">
              <a:solidFill>
                <a:schemeClr val="tx1"/>
              </a:solidFill>
            </a:rPr>
            <a:t>οδών</a:t>
          </a:r>
          <a:endParaRPr lang="el-GR" sz="1800" b="1" kern="1200" dirty="0" smtClean="0">
            <a:solidFill>
              <a:schemeClr val="tx1"/>
            </a:solidFill>
          </a:endParaRPr>
        </a:p>
      </dsp:txBody>
      <dsp:txXfrm>
        <a:off x="0" y="0"/>
        <a:ext cx="10952543" cy="395509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0D01D5-64DD-4042-A664-426D4E87B91F}">
      <dsp:nvSpPr>
        <dsp:cNvPr id="0" name=""/>
        <dsp:cNvSpPr/>
      </dsp:nvSpPr>
      <dsp:spPr>
        <a:xfrm>
          <a:off x="0" y="0"/>
          <a:ext cx="10952543" cy="390980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150000"/>
            </a:lnSpc>
            <a:spcBef>
              <a:spcPct val="0"/>
            </a:spcBef>
            <a:spcAft>
              <a:spcPct val="35000"/>
            </a:spcAft>
          </a:pPr>
          <a:r>
            <a:rPr lang="el-GR" sz="1800" b="1" kern="1200" dirty="0" smtClean="0">
              <a:solidFill>
                <a:schemeClr val="tx1"/>
              </a:solidFill>
            </a:rPr>
            <a:t>ΔΙΑΠΙΣΤΩΣΕΙΣ </a:t>
          </a:r>
          <a:r>
            <a:rPr lang="el-GR" sz="1800" b="1" kern="1200" dirty="0" smtClean="0">
              <a:solidFill>
                <a:schemeClr val="tx1"/>
              </a:solidFill>
            </a:rPr>
            <a:t>– </a:t>
          </a:r>
          <a:r>
            <a:rPr lang="el-GR" sz="1800" b="1" kern="1200" dirty="0" smtClean="0">
              <a:solidFill>
                <a:schemeClr val="tx1"/>
              </a:solidFill>
            </a:rPr>
            <a:t>ΣΥΜΠΕΡΑΣΜΑΤΑ</a:t>
          </a:r>
        </a:p>
        <a:p>
          <a:pPr lvl="0" algn="just" defTabSz="800100">
            <a:lnSpc>
              <a:spcPct val="150000"/>
            </a:lnSpc>
            <a:spcBef>
              <a:spcPct val="0"/>
            </a:spcBef>
            <a:spcAft>
              <a:spcPct val="35000"/>
            </a:spcAft>
          </a:pPr>
          <a:r>
            <a:rPr lang="el-GR" sz="1800" b="1" kern="1200" dirty="0" smtClean="0">
              <a:solidFill>
                <a:schemeClr val="tx1"/>
              </a:solidFill>
            </a:rPr>
            <a:t>Το σχέδιο ενεργείας του Γ΄ ΣΣ δεν προέβλεπε εκμετάλλευση σε βάθος, εξαιτίας της έλλειψης μηχανοκινήτων μέσων και αντιαρματικών όπλων</a:t>
          </a:r>
        </a:p>
        <a:p>
          <a:pPr lvl="0" algn="just" defTabSz="800100">
            <a:lnSpc>
              <a:spcPct val="150000"/>
            </a:lnSpc>
            <a:spcBef>
              <a:spcPct val="0"/>
            </a:spcBef>
            <a:spcAft>
              <a:spcPct val="35000"/>
            </a:spcAft>
          </a:pPr>
          <a:r>
            <a:rPr lang="el-GR" sz="1800" b="1" kern="1200" dirty="0" smtClean="0">
              <a:solidFill>
                <a:schemeClr val="tx1"/>
              </a:solidFill>
            </a:rPr>
            <a:t>Εμμονή του ΤΣΔΜ στη διατήρηση της αμυντικής τοποθεσίας ΙΒα με αγκίστρωση σημαντικών δυνάμεων που θα μπορούσαν να χρησιμοποιηθούν στην επίθεση</a:t>
          </a:r>
        </a:p>
        <a:p>
          <a:pPr lvl="0" algn="just" defTabSz="800100">
            <a:lnSpc>
              <a:spcPct val="150000"/>
            </a:lnSpc>
            <a:spcBef>
              <a:spcPct val="0"/>
            </a:spcBef>
            <a:spcAft>
              <a:spcPct val="35000"/>
            </a:spcAft>
          </a:pPr>
          <a:r>
            <a:rPr lang="el-GR" sz="1800" b="1" kern="1200" dirty="0" smtClean="0">
              <a:solidFill>
                <a:schemeClr val="tx1"/>
              </a:solidFill>
            </a:rPr>
            <a:t>Οι Ιταλοί απέσυραν με ευκολία τα στρατεύματα τους από την τοποθεσία και χάθηκε η ευκαιρία της τακτικής εκμετάλλευσης της επιτυχίας των ελληνικών δυνάμεων   </a:t>
          </a:r>
          <a:endParaRPr lang="en-US" sz="1800" b="1" kern="1200" dirty="0" smtClean="0">
            <a:solidFill>
              <a:schemeClr val="tx1"/>
            </a:solidFill>
          </a:endParaRPr>
        </a:p>
      </dsp:txBody>
      <dsp:txXfrm>
        <a:off x="0" y="0"/>
        <a:ext cx="10952543" cy="390980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0D01D5-64DD-4042-A664-426D4E87B91F}">
      <dsp:nvSpPr>
        <dsp:cNvPr id="0" name=""/>
        <dsp:cNvSpPr/>
      </dsp:nvSpPr>
      <dsp:spPr>
        <a:xfrm>
          <a:off x="0" y="27327"/>
          <a:ext cx="10772164" cy="348396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150000"/>
            </a:lnSpc>
            <a:spcBef>
              <a:spcPct val="0"/>
            </a:spcBef>
            <a:spcAft>
              <a:spcPct val="35000"/>
            </a:spcAft>
          </a:pPr>
          <a:r>
            <a:rPr lang="el-GR" sz="1800" b="1" kern="1200" dirty="0" smtClean="0">
              <a:solidFill>
                <a:schemeClr val="tx1"/>
              </a:solidFill>
            </a:rPr>
            <a:t>ΕΠΙΛΟΓΟΣ </a:t>
          </a:r>
          <a:endParaRPr lang="el-GR" sz="1800" b="1" kern="1200" dirty="0" smtClean="0">
            <a:solidFill>
              <a:schemeClr val="tx1"/>
            </a:solidFill>
          </a:endParaRPr>
        </a:p>
        <a:p>
          <a:pPr lvl="0" algn="just" defTabSz="800100">
            <a:lnSpc>
              <a:spcPct val="150000"/>
            </a:lnSpc>
            <a:spcBef>
              <a:spcPct val="0"/>
            </a:spcBef>
            <a:spcAft>
              <a:spcPct val="35000"/>
            </a:spcAft>
          </a:pPr>
          <a:r>
            <a:rPr lang="el-GR" sz="1800" b="1" kern="1200" dirty="0" smtClean="0">
              <a:solidFill>
                <a:schemeClr val="tx1"/>
              </a:solidFill>
            </a:rPr>
            <a:t>Η αναμφισβήτητη νίκη των ελληνικών όπλων είχε τεράστιο ηθικό αποτέλεσμα για όλο τον αγωνιζόμενο ελεύθερο κόσμο. </a:t>
          </a:r>
        </a:p>
        <a:p>
          <a:pPr lvl="0" algn="just" defTabSz="800100">
            <a:lnSpc>
              <a:spcPct val="150000"/>
            </a:lnSpc>
            <a:spcBef>
              <a:spcPct val="0"/>
            </a:spcBef>
            <a:spcAft>
              <a:spcPct val="35000"/>
            </a:spcAft>
          </a:pPr>
          <a:r>
            <a:rPr lang="el-GR" sz="1800" b="1" kern="1200" dirty="0" smtClean="0">
              <a:solidFill>
                <a:schemeClr val="tx1"/>
              </a:solidFill>
            </a:rPr>
            <a:t>Μετά από σκληρό αγώνα, οι ελληνικές δυνάμεις είχαν κατορθώσει να διεισδύσουν σε βάθος άνω των 25 χιλιομέτρων εντός του εχθρικού εδάφους και να απελευθερώσουν την πόλη της Κορυτσάς, τη μεγαλύτερη ελληνική πόλη της Βορείου Ηπείρου.</a:t>
          </a:r>
        </a:p>
        <a:p>
          <a:pPr lvl="0" algn="just" defTabSz="800100">
            <a:lnSpc>
              <a:spcPct val="150000"/>
            </a:lnSpc>
            <a:spcBef>
              <a:spcPct val="0"/>
            </a:spcBef>
            <a:spcAft>
              <a:spcPct val="35000"/>
            </a:spcAft>
          </a:pPr>
          <a:r>
            <a:rPr lang="el-GR" sz="1800" b="1" kern="1200" dirty="0" smtClean="0">
              <a:solidFill>
                <a:schemeClr val="tx1"/>
              </a:solidFill>
            </a:rPr>
            <a:t>Ήταν η πρώτη απελευθέρωση κατεχόμενης πόλης από τις δυνάμεις του Άξονα κατά τον Β΄ Παγκόσμιο Πόλεμο</a:t>
          </a:r>
          <a:endParaRPr lang="el-GR" sz="1800" b="1" kern="1200" dirty="0">
            <a:solidFill>
              <a:schemeClr val="tx1"/>
            </a:solidFill>
          </a:endParaRPr>
        </a:p>
      </dsp:txBody>
      <dsp:txXfrm>
        <a:off x="0" y="27327"/>
        <a:ext cx="10772164" cy="34839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737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latin typeface="Arial" charset="0"/>
              </a:defRPr>
            </a:lvl1pPr>
          </a:lstStyle>
          <a:p>
            <a:pPr>
              <a:defRPr/>
            </a:pPr>
            <a:endParaRPr lang="el-GR" dirty="0"/>
          </a:p>
        </p:txBody>
      </p:sp>
      <p:sp>
        <p:nvSpPr>
          <p:cNvPr id="357379"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l-GR" dirty="0"/>
          </a:p>
        </p:txBody>
      </p:sp>
      <p:sp>
        <p:nvSpPr>
          <p:cNvPr id="357380"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latin typeface="Arial" charset="0"/>
              </a:defRPr>
            </a:lvl1pPr>
          </a:lstStyle>
          <a:p>
            <a:pPr>
              <a:defRPr/>
            </a:pPr>
            <a:endParaRPr lang="el-GR" dirty="0"/>
          </a:p>
        </p:txBody>
      </p:sp>
      <p:sp>
        <p:nvSpPr>
          <p:cNvPr id="357381"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239BE2DA-8F8D-4662-A0A8-D79FCF8F1378}" type="slidenum">
              <a:rPr lang="el-GR" altLang="el-GR"/>
              <a:pPr>
                <a:defRPr/>
              </a:pPr>
              <a:t>‹#›</a:t>
            </a:fld>
            <a:endParaRPr lang="el-GR" altLang="el-GR" dirty="0"/>
          </a:p>
        </p:txBody>
      </p:sp>
    </p:spTree>
    <p:extLst>
      <p:ext uri="{BB962C8B-B14F-4D97-AF65-F5344CB8AC3E}">
        <p14:creationId xmlns:p14="http://schemas.microsoft.com/office/powerpoint/2010/main" xmlns="" val="3495164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latin typeface="Arial" charset="0"/>
              </a:defRPr>
            </a:lvl1pPr>
          </a:lstStyle>
          <a:p>
            <a:pPr>
              <a:defRPr/>
            </a:pPr>
            <a:endParaRPr lang="el-GR" dirty="0"/>
          </a:p>
        </p:txBody>
      </p:sp>
      <p:sp>
        <p:nvSpPr>
          <p:cNvPr id="29699"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l-GR" dirty="0"/>
          </a:p>
        </p:txBody>
      </p:sp>
      <p:sp>
        <p:nvSpPr>
          <p:cNvPr id="21508" name="Rectangle 4"/>
          <p:cNvSpPr>
            <a:spLocks noGrp="1" noRot="1" noChangeAspect="1" noChangeArrowheads="1" noTextEdit="1"/>
          </p:cNvSpPr>
          <p:nvPr>
            <p:ph type="sldImg" idx="2"/>
          </p:nvPr>
        </p:nvSpPr>
        <p:spPr bwMode="auto">
          <a:xfrm>
            <a:off x="92075" y="744538"/>
            <a:ext cx="6616700" cy="3722687"/>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altLang="el-GR" noProof="0"/>
              <a:t>Κάντε κλικ για να επεξεργαστείτε τα στυλ κειμένου του υποδείγματος</a:t>
            </a:r>
          </a:p>
          <a:p>
            <a:pPr lvl="1"/>
            <a:r>
              <a:rPr lang="el-GR" altLang="el-GR" noProof="0"/>
              <a:t>Δεύτερου επιπέδου</a:t>
            </a:r>
          </a:p>
          <a:p>
            <a:pPr lvl="2"/>
            <a:r>
              <a:rPr lang="el-GR" altLang="el-GR" noProof="0"/>
              <a:t>Τρίτου επιπέδου</a:t>
            </a:r>
          </a:p>
          <a:p>
            <a:pPr lvl="3"/>
            <a:r>
              <a:rPr lang="el-GR" altLang="el-GR" noProof="0"/>
              <a:t>Τέταρτου επιπέδου</a:t>
            </a:r>
          </a:p>
          <a:p>
            <a:pPr lvl="4"/>
            <a:r>
              <a:rPr lang="el-GR" altLang="el-GR" noProof="0"/>
              <a:t>Πέμπτου επιπέδου</a:t>
            </a:r>
          </a:p>
        </p:txBody>
      </p:sp>
      <p:sp>
        <p:nvSpPr>
          <p:cNvPr id="2970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latin typeface="Arial" charset="0"/>
              </a:defRPr>
            </a:lvl1pPr>
          </a:lstStyle>
          <a:p>
            <a:pPr>
              <a:defRPr/>
            </a:pPr>
            <a:endParaRPr lang="el-GR" dirty="0"/>
          </a:p>
        </p:txBody>
      </p:sp>
      <p:sp>
        <p:nvSpPr>
          <p:cNvPr id="2970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05DC9615-B51A-43E3-9892-79449F8D9A81}" type="slidenum">
              <a:rPr lang="el-GR" altLang="el-GR"/>
              <a:pPr>
                <a:defRPr/>
              </a:pPr>
              <a:t>‹#›</a:t>
            </a:fld>
            <a:endParaRPr lang="el-GR" altLang="el-GR" dirty="0"/>
          </a:p>
        </p:txBody>
      </p:sp>
    </p:spTree>
    <p:extLst>
      <p:ext uri="{BB962C8B-B14F-4D97-AF65-F5344CB8AC3E}">
        <p14:creationId xmlns:p14="http://schemas.microsoft.com/office/powerpoint/2010/main" xmlns="" val="29632388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865473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Στρατηγέ , είμαι ο Ταξίαρχος Παναγιώτης Μιχαηλίδης, Διευθυντής της Διεύθυνσης Ιστορίας Στρατού.  Σκοπός της σύντομης ενημέρωσής σας είναι η παρουσίαση γενικών στοιχείων για την αποστολή, την οργάνωση τις δράσεις καθώς και τις ενέργειες της Διεύθυνσης Ιστορίας Στρατού, για τις οποίες το προσωπικό της αισθάνεται υπερήφανο. </a:t>
            </a:r>
            <a:endParaRPr lang="el-GR" dirty="0"/>
          </a:p>
        </p:txBody>
      </p:sp>
      <p:sp>
        <p:nvSpPr>
          <p:cNvPr id="4" name="3 - Θέση αριθμού διαφάνειας"/>
          <p:cNvSpPr>
            <a:spLocks noGrp="1"/>
          </p:cNvSpPr>
          <p:nvPr>
            <p:ph type="sldNum" sz="quarter" idx="10"/>
          </p:nvPr>
        </p:nvSpPr>
        <p:spPr/>
        <p:txBody>
          <a:bodyPr/>
          <a:lstStyle/>
          <a:p>
            <a:pPr>
              <a:defRPr/>
            </a:pPr>
            <a:fld id="{05DC9615-B51A-43E3-9892-79449F8D9A81}" type="slidenum">
              <a:rPr lang="el-GR" altLang="el-GR" smtClean="0"/>
              <a:pPr>
                <a:defRPr/>
              </a:pPr>
              <a:t>2</a:t>
            </a:fld>
            <a:endParaRPr lang="el-GR" altLang="el-G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a:defRPr/>
            </a:pPr>
            <a:fld id="{05DC9615-B51A-43E3-9892-79449F8D9A81}" type="slidenum">
              <a:rPr lang="el-GR" altLang="el-GR" smtClean="0"/>
              <a:pPr>
                <a:defRPr/>
              </a:pPr>
              <a:t>3</a:t>
            </a:fld>
            <a:endParaRPr lang="el-GR" altLang="el-G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086378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4198911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5DC9615-B51A-43E3-9892-79449F8D9A81}" type="slidenum">
              <a:rPr lang="el-GR" altLang="el-GR" smtClean="0"/>
              <a:pPr>
                <a:defRPr/>
              </a:pPr>
              <a:t>6</a:t>
            </a:fld>
            <a:endParaRPr lang="el-GR" altLang="el-GR" dirty="0"/>
          </a:p>
        </p:txBody>
      </p:sp>
    </p:spTree>
    <p:extLst>
      <p:ext uri="{BB962C8B-B14F-4D97-AF65-F5344CB8AC3E}">
        <p14:creationId xmlns:p14="http://schemas.microsoft.com/office/powerpoint/2010/main" xmlns="" val="1387109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a:defRPr/>
            </a:pPr>
            <a:fld id="{05DC9615-B51A-43E3-9892-79449F8D9A81}" type="slidenum">
              <a:rPr lang="el-GR" altLang="el-GR" smtClean="0"/>
              <a:pPr>
                <a:defRPr/>
              </a:pPr>
              <a:t>7</a:t>
            </a:fld>
            <a:endParaRPr lang="el-GR" altLang="el-GR" dirty="0"/>
          </a:p>
        </p:txBody>
      </p:sp>
    </p:spTree>
    <p:extLst>
      <p:ext uri="{BB962C8B-B14F-4D97-AF65-F5344CB8AC3E}">
        <p14:creationId xmlns:p14="http://schemas.microsoft.com/office/powerpoint/2010/main" xmlns="" val="898108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865473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865473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865473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865473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a:defRPr/>
            </a:pPr>
            <a:fld id="{05DC9615-B51A-43E3-9892-79449F8D9A81}" type="slidenum">
              <a:rPr lang="el-GR" altLang="el-GR" smtClean="0"/>
              <a:pPr>
                <a:defRPr/>
              </a:pPr>
              <a:t>13</a:t>
            </a:fld>
            <a:endParaRPr lang="el-GR" altLang="el-GR" dirty="0"/>
          </a:p>
        </p:txBody>
      </p:sp>
    </p:spTree>
    <p:extLst>
      <p:ext uri="{BB962C8B-B14F-4D97-AF65-F5344CB8AC3E}">
        <p14:creationId xmlns:p14="http://schemas.microsoft.com/office/powerpoint/2010/main" xmlns="" val="326596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1962482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603514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123388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791016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a:solidFill>
                  <a:schemeClr val="tx1"/>
                </a:solidFill>
                <a:latin typeface="Arial" charset="0"/>
                <a:ea typeface="+mn-ea"/>
                <a:cs typeface="+mn-cs"/>
              </a:rPr>
              <a:t>Η ενημέρωση θα διαρκέσει 10΄ λεπτά περίπου και θα περιλάβει τα αντικείμενα </a:t>
            </a:r>
            <a:r>
              <a:rPr lang="el-GR" sz="1200" b="1" kern="1200" dirty="0">
                <a:solidFill>
                  <a:schemeClr val="tx1"/>
                </a:solidFill>
                <a:latin typeface="Arial" charset="0"/>
                <a:ea typeface="+mn-ea"/>
                <a:cs typeface="+mn-cs"/>
              </a:rPr>
              <a:t>που φαίνονται στην προβολή</a:t>
            </a:r>
            <a:r>
              <a:rPr lang="el-GR" sz="1200" kern="1200" dirty="0">
                <a:solidFill>
                  <a:schemeClr val="tx1"/>
                </a:solidFill>
                <a:latin typeface="Arial" charset="0"/>
                <a:ea typeface="+mn-ea"/>
                <a:cs typeface="+mn-cs"/>
              </a:rPr>
              <a:t>:</a:t>
            </a:r>
          </a:p>
          <a:p>
            <a:pPr marL="228600" indent="-228600">
              <a:buAutoNum type="arabicParenBoth"/>
            </a:pPr>
            <a:r>
              <a:rPr lang="el-GR" sz="1200" kern="1200" dirty="0">
                <a:solidFill>
                  <a:schemeClr val="tx1"/>
                </a:solidFill>
                <a:latin typeface="Arial" charset="0"/>
                <a:ea typeface="+mn-ea"/>
                <a:cs typeface="+mn-cs"/>
              </a:rPr>
              <a:t>Όραμα Διεύθυνσης</a:t>
            </a:r>
          </a:p>
          <a:p>
            <a:pPr marL="228600" indent="-228600">
              <a:buAutoNum type="arabicParenBoth" startAt="2"/>
            </a:pPr>
            <a:r>
              <a:rPr lang="el-GR" sz="1200" kern="1200" dirty="0">
                <a:solidFill>
                  <a:schemeClr val="tx1"/>
                </a:solidFill>
                <a:latin typeface="Arial" charset="0"/>
                <a:ea typeface="+mn-ea"/>
                <a:cs typeface="+mn-cs"/>
              </a:rPr>
              <a:t>Ποιοι Είμαστε</a:t>
            </a:r>
          </a:p>
          <a:p>
            <a:pPr marL="228600" indent="-228600">
              <a:buAutoNum type="arabicParenBoth" startAt="3"/>
            </a:pPr>
            <a:r>
              <a:rPr lang="el-GR" sz="1200" kern="1200" dirty="0">
                <a:solidFill>
                  <a:schemeClr val="tx1"/>
                </a:solidFill>
                <a:latin typeface="Arial" charset="0"/>
                <a:ea typeface="+mn-ea"/>
                <a:cs typeface="+mn-cs"/>
              </a:rPr>
              <a:t>Τι Κάνουμε</a:t>
            </a:r>
          </a:p>
          <a:p>
            <a:pPr marL="228600" indent="-228600">
              <a:buAutoNum type="arabicParenBoth" startAt="4"/>
            </a:pPr>
            <a:r>
              <a:rPr lang="el-GR" sz="1200" kern="1200" dirty="0">
                <a:solidFill>
                  <a:schemeClr val="tx1"/>
                </a:solidFill>
                <a:latin typeface="Arial" charset="0"/>
                <a:ea typeface="+mn-ea"/>
                <a:cs typeface="+mn-cs"/>
              </a:rPr>
              <a:t>Δράσεις Εξωστρέφειας</a:t>
            </a:r>
          </a:p>
          <a:p>
            <a:pPr marL="228600" indent="-228600">
              <a:buAutoNum type="arabicParenBoth" startAt="5"/>
            </a:pPr>
            <a:r>
              <a:rPr lang="el-GR" sz="1200" kern="1200" dirty="0">
                <a:solidFill>
                  <a:schemeClr val="tx1"/>
                </a:solidFill>
                <a:latin typeface="Arial" charset="0"/>
                <a:ea typeface="+mn-ea"/>
                <a:cs typeface="+mn-cs"/>
              </a:rPr>
              <a:t>Δράσεις Υπερηφάνειας</a:t>
            </a:r>
          </a:p>
          <a:p>
            <a:pPr marL="228600" indent="-228600">
              <a:buAutoNum type="arabicParenBoth" startAt="6"/>
            </a:pPr>
            <a:r>
              <a:rPr lang="el-GR" sz="1200" kern="1200" dirty="0">
                <a:solidFill>
                  <a:schemeClr val="tx1"/>
                </a:solidFill>
                <a:latin typeface="Arial" charset="0"/>
                <a:ea typeface="+mn-ea"/>
                <a:cs typeface="+mn-cs"/>
              </a:rPr>
              <a:t>Διαμορφώνοντας το Μέλλον</a:t>
            </a:r>
          </a:p>
          <a:p>
            <a:pPr marL="228600" indent="-228600">
              <a:buAutoNum type="arabicParenBoth" startAt="7"/>
            </a:pPr>
            <a:r>
              <a:rPr lang="el-GR" sz="1200" kern="1200" dirty="0">
                <a:solidFill>
                  <a:schemeClr val="tx1"/>
                </a:solidFill>
                <a:latin typeface="Arial" charset="0"/>
                <a:ea typeface="+mn-ea"/>
                <a:cs typeface="+mn-cs"/>
              </a:rPr>
              <a:t>Επίμετρο</a:t>
            </a:r>
          </a:p>
          <a:p>
            <a:pPr marL="228600" indent="-228600">
              <a:buNone/>
            </a:pPr>
            <a:endParaRPr lang="el-GR" dirty="0"/>
          </a:p>
        </p:txBody>
      </p:sp>
      <p:sp>
        <p:nvSpPr>
          <p:cNvPr id="4" name="3 - Θέση αριθμού διαφάνειας"/>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DC9615-B51A-43E3-9892-79449F8D9A81}" type="slidenum">
              <a:rPr kumimoji="0" lang="el-GR" altLang="el-GR"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l-GR" altLang="el-GR"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xmlns="" val="380441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77788" y="6116638"/>
            <a:ext cx="2689225" cy="322262"/>
          </a:xfrm>
          <a:prstGeom prst="rect">
            <a:avLst/>
          </a:prstGeom>
          <a:ln/>
        </p:spPr>
        <p:txBody>
          <a:bodyPr/>
          <a:lstStyle>
            <a:lvl1pPr>
              <a:defRPr/>
            </a:lvl1pPr>
          </a:lstStyle>
          <a:p>
            <a:pPr>
              <a:defRPr/>
            </a:pPr>
            <a:endParaRPr lang="el-GR" dirty="0"/>
          </a:p>
        </p:txBody>
      </p:sp>
      <p:sp>
        <p:nvSpPr>
          <p:cNvPr id="3" name="Rectangle 14"/>
          <p:cNvSpPr>
            <a:spLocks noGrp="1" noChangeArrowheads="1"/>
          </p:cNvSpPr>
          <p:nvPr>
            <p:ph type="sldNum" sz="quarter" idx="11"/>
          </p:nvPr>
        </p:nvSpPr>
        <p:spPr>
          <a:ln/>
        </p:spPr>
        <p:txBody>
          <a:bodyPr/>
          <a:lstStyle>
            <a:lvl1pPr>
              <a:defRPr/>
            </a:lvl1pPr>
          </a:lstStyle>
          <a:p>
            <a:pPr>
              <a:defRPr/>
            </a:pPr>
            <a:fld id="{1FCA30D3-3AF9-43CD-A367-86E3C37154DC}" type="slidenum">
              <a:rPr lang="el-GR" altLang="el-GR"/>
              <a:pPr>
                <a:defRPr/>
              </a:pPr>
              <a:t>‹#›</a:t>
            </a:fld>
            <a:endParaRPr lang="el-GR" altLang="el-GR" dirty="0"/>
          </a:p>
        </p:txBody>
      </p:sp>
      <p:sp>
        <p:nvSpPr>
          <p:cNvPr id="4" name="Rectangle 15"/>
          <p:cNvSpPr>
            <a:spLocks noGrp="1" noChangeArrowheads="1"/>
          </p:cNvSpPr>
          <p:nvPr>
            <p:ph type="ftr" sz="quarter" idx="12"/>
          </p:nvPr>
        </p:nvSpPr>
        <p:spPr>
          <a:xfrm>
            <a:off x="3130550" y="6200775"/>
            <a:ext cx="5443538" cy="101600"/>
          </a:xfrm>
          <a:prstGeom prst="rect">
            <a:avLst/>
          </a:prstGeom>
          <a:ln/>
        </p:spPr>
        <p:txBody>
          <a:bodyPr/>
          <a:lstStyle>
            <a:lvl1pPr>
              <a:defRPr/>
            </a:lvl1pPr>
          </a:lstStyle>
          <a:p>
            <a:pPr>
              <a:defRPr/>
            </a:pPr>
            <a:endParaRPr lang="el-GR" dirty="0"/>
          </a:p>
        </p:txBody>
      </p:sp>
    </p:spTree>
  </p:cSld>
  <p:clrMapOvr>
    <a:masterClrMapping/>
  </p:clrMapOvr>
  <mc:AlternateContent xmlns:mc="http://schemas.openxmlformats.org/markup-compatibility/2006">
    <mc:Choice xmlns:p14="http://schemas.microsoft.com/office/powerpoint/2010/main" xmlns="" Requires="p14">
      <p:transition p14:dur="0" advClick="0" advTm="50"/>
    </mc:Choice>
    <mc:Fallback>
      <p:transition advClick="0" advTm="5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77788" y="6116638"/>
            <a:ext cx="2689225" cy="322262"/>
          </a:xfrm>
          <a:prstGeom prst="rect">
            <a:avLst/>
          </a:prstGeom>
          <a:ln/>
        </p:spPr>
        <p:txBody>
          <a:bodyPr/>
          <a:lstStyle>
            <a:lvl1pPr>
              <a:defRPr/>
            </a:lvl1pPr>
          </a:lstStyle>
          <a:p>
            <a:pPr>
              <a:defRPr/>
            </a:pPr>
            <a:endParaRPr lang="el-GR" dirty="0"/>
          </a:p>
        </p:txBody>
      </p:sp>
      <p:sp>
        <p:nvSpPr>
          <p:cNvPr id="3" name="Rectangle 14"/>
          <p:cNvSpPr>
            <a:spLocks noGrp="1" noChangeArrowheads="1"/>
          </p:cNvSpPr>
          <p:nvPr>
            <p:ph type="sldNum" sz="quarter" idx="11"/>
          </p:nvPr>
        </p:nvSpPr>
        <p:spPr>
          <a:ln/>
        </p:spPr>
        <p:txBody>
          <a:bodyPr/>
          <a:lstStyle>
            <a:lvl1pPr>
              <a:defRPr b="1">
                <a:solidFill>
                  <a:schemeClr val="tx1"/>
                </a:solidFill>
              </a:defRPr>
            </a:lvl1pPr>
          </a:lstStyle>
          <a:p>
            <a:pPr>
              <a:defRPr/>
            </a:pPr>
            <a:fld id="{CEB4EF92-E7F0-4141-AFC9-7387A962C930}" type="slidenum">
              <a:rPr lang="el-GR" altLang="el-GR" smtClean="0"/>
              <a:pPr>
                <a:defRPr/>
              </a:pPr>
              <a:t>‹#›</a:t>
            </a:fld>
            <a:endParaRPr lang="el-GR" altLang="el-GR" dirty="0"/>
          </a:p>
        </p:txBody>
      </p:sp>
      <p:sp>
        <p:nvSpPr>
          <p:cNvPr id="4" name="Rectangle 15"/>
          <p:cNvSpPr>
            <a:spLocks noGrp="1" noChangeArrowheads="1"/>
          </p:cNvSpPr>
          <p:nvPr>
            <p:ph type="ftr" sz="quarter" idx="12"/>
          </p:nvPr>
        </p:nvSpPr>
        <p:spPr>
          <a:xfrm>
            <a:off x="3130550" y="6200775"/>
            <a:ext cx="5443538" cy="101600"/>
          </a:xfrm>
          <a:prstGeom prst="rect">
            <a:avLst/>
          </a:prstGeom>
          <a:ln/>
        </p:spPr>
        <p:txBody>
          <a:bodyPr/>
          <a:lstStyle>
            <a:lvl1pPr>
              <a:defRPr/>
            </a:lvl1pPr>
          </a:lstStyle>
          <a:p>
            <a:pPr>
              <a:defRPr/>
            </a:pPr>
            <a:endParaRPr lang="el-GR" dirty="0"/>
          </a:p>
        </p:txBody>
      </p:sp>
    </p:spTree>
  </p:cSld>
  <p:clrMapOvr>
    <a:masterClrMapping/>
  </p:clrMapOvr>
  <mc:AlternateContent xmlns:mc="http://schemas.openxmlformats.org/markup-compatibility/2006">
    <mc:Choice xmlns:p14="http://schemas.microsoft.com/office/powerpoint/2010/main" xmlns="" Requires="p14">
      <p:transition p14:dur="0" advClick="0" advTm="50"/>
    </mc:Choice>
    <mc:Fallback>
      <p:transition advClick="0" advTm="5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2" descr="GNOME-GnomeFyre_1280x1024"/>
          <p:cNvPicPr>
            <a:picLocks noChangeAspect="1" noChangeArrowheads="1"/>
          </p:cNvPicPr>
          <p:nvPr/>
        </p:nvPicPr>
        <p:blipFill>
          <a:blip r:embed="rId4" cstate="print"/>
          <a:srcRect t="6250"/>
          <a:stretch>
            <a:fillRect/>
          </a:stretch>
        </p:blipFill>
        <p:spPr bwMode="auto">
          <a:xfrm>
            <a:off x="0" y="0"/>
            <a:ext cx="11522075" cy="6480175"/>
          </a:xfrm>
          <a:prstGeom prst="rect">
            <a:avLst/>
          </a:prstGeom>
          <a:noFill/>
          <a:ln w="9525">
            <a:noFill/>
            <a:miter lim="800000"/>
            <a:headEnd/>
            <a:tailEnd/>
          </a:ln>
        </p:spPr>
      </p:pic>
      <p:pic>
        <p:nvPicPr>
          <p:cNvPr id="1028" name="Picture 5" descr="HAGS_Logo"/>
          <p:cNvPicPr>
            <a:picLocks noChangeAspect="1" noChangeArrowheads="1"/>
          </p:cNvPicPr>
          <p:nvPr/>
        </p:nvPicPr>
        <p:blipFill>
          <a:blip r:embed="rId5" cstate="print"/>
          <a:srcRect/>
          <a:stretch>
            <a:fillRect/>
          </a:stretch>
        </p:blipFill>
        <p:spPr bwMode="auto">
          <a:xfrm>
            <a:off x="10250486" y="230188"/>
            <a:ext cx="912813" cy="882650"/>
          </a:xfrm>
          <a:prstGeom prst="rect">
            <a:avLst/>
          </a:prstGeom>
          <a:noFill/>
          <a:ln w="9525">
            <a:noFill/>
            <a:miter lim="800000"/>
            <a:headEnd/>
            <a:tailEnd/>
          </a:ln>
          <a:effectLst>
            <a:outerShdw dist="35921" dir="2700000" algn="ctr" rotWithShape="0">
              <a:schemeClr val="tx2"/>
            </a:outerShdw>
          </a:effectLst>
        </p:spPr>
      </p:pic>
      <p:sp>
        <p:nvSpPr>
          <p:cNvPr id="1030" name="Rectangle 6"/>
          <p:cNvSpPr>
            <a:spLocks noChangeArrowheads="1"/>
          </p:cNvSpPr>
          <p:nvPr/>
        </p:nvSpPr>
        <p:spPr bwMode="auto">
          <a:xfrm>
            <a:off x="0" y="6103938"/>
            <a:ext cx="11530013" cy="58737"/>
          </a:xfrm>
          <a:prstGeom prst="rect">
            <a:avLst/>
          </a:prstGeom>
          <a:solidFill>
            <a:srgbClr val="0066FF"/>
          </a:solidFill>
          <a:ln>
            <a:noFill/>
          </a:ln>
        </p:spPr>
        <p:txBody>
          <a:bodyPr wrap="none" anchor="ctr"/>
          <a:lstStyle>
            <a:lvl1pPr algn="ctr">
              <a:defRPr sz="1400" b="1">
                <a:solidFill>
                  <a:schemeClr val="tx1"/>
                </a:solidFill>
                <a:latin typeface="Arial" panose="020B0604020202020204" pitchFamily="34" charset="0"/>
              </a:defRPr>
            </a:lvl1pPr>
            <a:lvl2pPr marL="742950" indent="-285750" algn="ctr">
              <a:defRPr sz="1400" b="1">
                <a:solidFill>
                  <a:schemeClr val="tx1"/>
                </a:solidFill>
                <a:latin typeface="Arial" panose="020B0604020202020204" pitchFamily="34" charset="0"/>
              </a:defRPr>
            </a:lvl2pPr>
            <a:lvl3pPr marL="1143000" indent="-228600" algn="ctr">
              <a:defRPr sz="1400" b="1">
                <a:solidFill>
                  <a:schemeClr val="tx1"/>
                </a:solidFill>
                <a:latin typeface="Arial" panose="020B0604020202020204" pitchFamily="34" charset="0"/>
              </a:defRPr>
            </a:lvl3pPr>
            <a:lvl4pPr marL="1600200" indent="-228600" algn="ctr">
              <a:defRPr sz="1400" b="1">
                <a:solidFill>
                  <a:schemeClr val="tx1"/>
                </a:solidFill>
                <a:latin typeface="Arial" panose="020B0604020202020204" pitchFamily="34" charset="0"/>
              </a:defRPr>
            </a:lvl4pPr>
            <a:lvl5pPr marL="2057400" indent="-228600" algn="ctr">
              <a:defRPr sz="14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defRPr/>
            </a:pPr>
            <a:endParaRPr lang="el-GR" altLang="el-GR" dirty="0"/>
          </a:p>
        </p:txBody>
      </p:sp>
      <p:sp>
        <p:nvSpPr>
          <p:cNvPr id="1032" name="Rectangle 8" descr="Narrow horizontal"/>
          <p:cNvSpPr>
            <a:spLocks noChangeArrowheads="1"/>
          </p:cNvSpPr>
          <p:nvPr/>
        </p:nvSpPr>
        <p:spPr bwMode="auto">
          <a:xfrm>
            <a:off x="8199438" y="1103313"/>
            <a:ext cx="3322637" cy="239712"/>
          </a:xfrm>
          <a:prstGeom prst="rect">
            <a:avLst/>
          </a:prstGeom>
          <a:pattFill prst="narHorz">
            <a:fgClr>
              <a:srgbClr val="C0C0C0"/>
            </a:fgClr>
            <a:bgClr>
              <a:schemeClr val="accent1"/>
            </a:bgClr>
          </a:pattFill>
          <a:ln>
            <a:noFill/>
          </a:ln>
        </p:spPr>
        <p:txBody>
          <a:bodyPr wrap="none" anchor="ctr"/>
          <a:lstStyle>
            <a:lvl1pPr algn="ctr">
              <a:defRPr sz="1400" b="1">
                <a:solidFill>
                  <a:schemeClr val="tx1"/>
                </a:solidFill>
                <a:latin typeface="Arial" panose="020B0604020202020204" pitchFamily="34" charset="0"/>
              </a:defRPr>
            </a:lvl1pPr>
            <a:lvl2pPr marL="742950" indent="-285750" algn="ctr">
              <a:defRPr sz="1400" b="1">
                <a:solidFill>
                  <a:schemeClr val="tx1"/>
                </a:solidFill>
                <a:latin typeface="Arial" panose="020B0604020202020204" pitchFamily="34" charset="0"/>
              </a:defRPr>
            </a:lvl2pPr>
            <a:lvl3pPr marL="1143000" indent="-228600" algn="ctr">
              <a:defRPr sz="1400" b="1">
                <a:solidFill>
                  <a:schemeClr val="tx1"/>
                </a:solidFill>
                <a:latin typeface="Arial" panose="020B0604020202020204" pitchFamily="34" charset="0"/>
              </a:defRPr>
            </a:lvl3pPr>
            <a:lvl4pPr marL="1600200" indent="-228600" algn="ctr">
              <a:defRPr sz="1400" b="1">
                <a:solidFill>
                  <a:schemeClr val="tx1"/>
                </a:solidFill>
                <a:latin typeface="Arial" panose="020B0604020202020204" pitchFamily="34" charset="0"/>
              </a:defRPr>
            </a:lvl4pPr>
            <a:lvl5pPr marL="2057400" indent="-228600" algn="ctr">
              <a:defRPr sz="14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defRPr/>
            </a:pPr>
            <a:endParaRPr lang="el-GR" altLang="el-GR" dirty="0"/>
          </a:p>
        </p:txBody>
      </p:sp>
      <p:sp>
        <p:nvSpPr>
          <p:cNvPr id="1034" name="Rectangle 10"/>
          <p:cNvSpPr>
            <a:spLocks noChangeArrowheads="1"/>
          </p:cNvSpPr>
          <p:nvPr/>
        </p:nvSpPr>
        <p:spPr bwMode="auto">
          <a:xfrm>
            <a:off x="0" y="330200"/>
            <a:ext cx="769938" cy="136525"/>
          </a:xfrm>
          <a:prstGeom prst="rect">
            <a:avLst/>
          </a:prstGeom>
          <a:solidFill>
            <a:srgbClr val="0066FF"/>
          </a:solidFill>
          <a:ln>
            <a:noFill/>
          </a:ln>
        </p:spPr>
        <p:txBody>
          <a:bodyPr wrap="none" anchor="ctr"/>
          <a:lstStyle>
            <a:lvl1pPr algn="ctr">
              <a:defRPr sz="1400" b="1">
                <a:solidFill>
                  <a:schemeClr val="tx1"/>
                </a:solidFill>
                <a:latin typeface="Arial" panose="020B0604020202020204" pitchFamily="34" charset="0"/>
              </a:defRPr>
            </a:lvl1pPr>
            <a:lvl2pPr marL="742950" indent="-285750" algn="ctr">
              <a:defRPr sz="1400" b="1">
                <a:solidFill>
                  <a:schemeClr val="tx1"/>
                </a:solidFill>
                <a:latin typeface="Arial" panose="020B0604020202020204" pitchFamily="34" charset="0"/>
              </a:defRPr>
            </a:lvl2pPr>
            <a:lvl3pPr marL="1143000" indent="-228600" algn="ctr">
              <a:defRPr sz="1400" b="1">
                <a:solidFill>
                  <a:schemeClr val="tx1"/>
                </a:solidFill>
                <a:latin typeface="Arial" panose="020B0604020202020204" pitchFamily="34" charset="0"/>
              </a:defRPr>
            </a:lvl3pPr>
            <a:lvl4pPr marL="1600200" indent="-228600" algn="ctr">
              <a:defRPr sz="1400" b="1">
                <a:solidFill>
                  <a:schemeClr val="tx1"/>
                </a:solidFill>
                <a:latin typeface="Arial" panose="020B0604020202020204" pitchFamily="34" charset="0"/>
              </a:defRPr>
            </a:lvl4pPr>
            <a:lvl5pPr marL="2057400" indent="-228600" algn="ctr">
              <a:defRPr sz="14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defRPr/>
            </a:pPr>
            <a:endParaRPr lang="el-GR" altLang="el-GR" dirty="0">
              <a:solidFill>
                <a:srgbClr val="0066FF"/>
              </a:solidFill>
            </a:endParaRPr>
          </a:p>
        </p:txBody>
      </p:sp>
      <p:sp>
        <p:nvSpPr>
          <p:cNvPr id="67598" name="Rectangle 14"/>
          <p:cNvSpPr>
            <a:spLocks noGrp="1" noChangeArrowheads="1"/>
          </p:cNvSpPr>
          <p:nvPr>
            <p:ph type="sldNum" sz="quarter" idx="4"/>
          </p:nvPr>
        </p:nvSpPr>
        <p:spPr bwMode="auto">
          <a:xfrm>
            <a:off x="8755063" y="6143625"/>
            <a:ext cx="2689225" cy="3222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rgbClr val="0066FF"/>
                </a:solidFill>
              </a:defRPr>
            </a:lvl1pPr>
          </a:lstStyle>
          <a:p>
            <a:pPr>
              <a:defRPr/>
            </a:pPr>
            <a:fld id="{F7141288-3F10-4616-9A72-882EB1281BFB}" type="slidenum">
              <a:rPr lang="el-GR" altLang="el-GR" smtClean="0"/>
              <a:pPr>
                <a:defRPr/>
              </a:pPr>
              <a:t>‹#›</a:t>
            </a:fld>
            <a:endParaRPr lang="el-GR" altLang="el-GR"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Lst>
  <mc:AlternateContent xmlns:mc="http://schemas.openxmlformats.org/markup-compatibility/2006">
    <mc:Choice xmlns:p14="http://schemas.microsoft.com/office/powerpoint/2010/main" xmlns="" Requires="p14">
      <p:transition p14:dur="0" advClick="0" advTm="50"/>
    </mc:Choice>
    <mc:Fallback>
      <p:transition advClick="0" advTm="50"/>
    </mc:Fallback>
  </mc:AlternateContent>
  <p:hf hdr="0" ftr="0" dt="0"/>
  <p:txStyles>
    <p:titleStyle>
      <a:lvl1pPr algn="l" rtl="0" eaLnBrk="0" fontAlgn="base" hangingPunct="0">
        <a:spcBef>
          <a:spcPct val="0"/>
        </a:spcBef>
        <a:spcAft>
          <a:spcPct val="0"/>
        </a:spcAft>
        <a:defRPr sz="4400" b="1">
          <a:solidFill>
            <a:srgbClr val="FFFF00"/>
          </a:solidFill>
          <a:latin typeface="+mj-lt"/>
          <a:ea typeface="+mj-ea"/>
          <a:cs typeface="+mj-cs"/>
        </a:defRPr>
      </a:lvl1pPr>
      <a:lvl2pPr algn="l" rtl="0" eaLnBrk="0" fontAlgn="base" hangingPunct="0">
        <a:spcBef>
          <a:spcPct val="0"/>
        </a:spcBef>
        <a:spcAft>
          <a:spcPct val="0"/>
        </a:spcAft>
        <a:defRPr sz="4400" b="1">
          <a:solidFill>
            <a:srgbClr val="FFFF00"/>
          </a:solidFill>
          <a:latin typeface="Arial" pitchFamily="34" charset="0"/>
        </a:defRPr>
      </a:lvl2pPr>
      <a:lvl3pPr algn="l" rtl="0" eaLnBrk="0" fontAlgn="base" hangingPunct="0">
        <a:spcBef>
          <a:spcPct val="0"/>
        </a:spcBef>
        <a:spcAft>
          <a:spcPct val="0"/>
        </a:spcAft>
        <a:defRPr sz="4400" b="1">
          <a:solidFill>
            <a:srgbClr val="FFFF00"/>
          </a:solidFill>
          <a:latin typeface="Arial" pitchFamily="34" charset="0"/>
        </a:defRPr>
      </a:lvl3pPr>
      <a:lvl4pPr algn="l" rtl="0" eaLnBrk="0" fontAlgn="base" hangingPunct="0">
        <a:spcBef>
          <a:spcPct val="0"/>
        </a:spcBef>
        <a:spcAft>
          <a:spcPct val="0"/>
        </a:spcAft>
        <a:defRPr sz="4400" b="1">
          <a:solidFill>
            <a:srgbClr val="FFFF00"/>
          </a:solidFill>
          <a:latin typeface="Arial" pitchFamily="34" charset="0"/>
        </a:defRPr>
      </a:lvl4pPr>
      <a:lvl5pPr algn="l" rtl="0" eaLnBrk="0" fontAlgn="base" hangingPunct="0">
        <a:spcBef>
          <a:spcPct val="0"/>
        </a:spcBef>
        <a:spcAft>
          <a:spcPct val="0"/>
        </a:spcAft>
        <a:defRPr sz="4400" b="1">
          <a:solidFill>
            <a:srgbClr val="FFFF00"/>
          </a:solidFill>
          <a:latin typeface="Arial" pitchFamily="34" charset="0"/>
        </a:defRPr>
      </a:lvl5pPr>
      <a:lvl6pPr marL="457200" algn="l" rtl="0" fontAlgn="base">
        <a:spcBef>
          <a:spcPct val="0"/>
        </a:spcBef>
        <a:spcAft>
          <a:spcPct val="0"/>
        </a:spcAft>
        <a:defRPr b="1">
          <a:solidFill>
            <a:srgbClr val="FFFF00"/>
          </a:solidFill>
          <a:latin typeface="Arial" pitchFamily="34" charset="0"/>
        </a:defRPr>
      </a:lvl6pPr>
      <a:lvl7pPr marL="914400" algn="l" rtl="0" fontAlgn="base">
        <a:spcBef>
          <a:spcPct val="0"/>
        </a:spcBef>
        <a:spcAft>
          <a:spcPct val="0"/>
        </a:spcAft>
        <a:defRPr b="1">
          <a:solidFill>
            <a:srgbClr val="FFFF00"/>
          </a:solidFill>
          <a:latin typeface="Arial" pitchFamily="34" charset="0"/>
        </a:defRPr>
      </a:lvl7pPr>
      <a:lvl8pPr marL="1371600" algn="l" rtl="0" fontAlgn="base">
        <a:spcBef>
          <a:spcPct val="0"/>
        </a:spcBef>
        <a:spcAft>
          <a:spcPct val="0"/>
        </a:spcAft>
        <a:defRPr b="1">
          <a:solidFill>
            <a:srgbClr val="FFFF00"/>
          </a:solidFill>
          <a:latin typeface="Arial" pitchFamily="34" charset="0"/>
        </a:defRPr>
      </a:lvl8pPr>
      <a:lvl9pPr marL="1828800" algn="l" rtl="0" fontAlgn="base">
        <a:spcBef>
          <a:spcPct val="0"/>
        </a:spcBef>
        <a:spcAft>
          <a:spcPct val="0"/>
        </a:spcAft>
        <a:defRPr b="1">
          <a:solidFill>
            <a:srgbClr val="FFFF00"/>
          </a:solidFill>
          <a:latin typeface="Arial" pitchFamily="34" charset="0"/>
        </a:defRPr>
      </a:lvl9pPr>
    </p:titleStyle>
    <p:bodyStyle>
      <a:lvl1pPr marL="342900" indent="-342900" algn="l" rtl="0" eaLnBrk="0" fontAlgn="base" hangingPunct="0">
        <a:spcBef>
          <a:spcPct val="20000"/>
        </a:spcBef>
        <a:spcAft>
          <a:spcPct val="0"/>
        </a:spcAft>
        <a:buClr>
          <a:srgbClr val="336699"/>
        </a:buClr>
        <a:buFont typeface="Wingdings" pitchFamily="2" charset="2"/>
        <a:buChar char="Ø"/>
        <a:defRPr sz="16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Font typeface="Wingdings" pitchFamily="2" charset="2"/>
        <a:buChar char="ü"/>
        <a:defRPr sz="1600">
          <a:solidFill>
            <a:schemeClr val="tx1"/>
          </a:solidFill>
          <a:latin typeface="+mn-lt"/>
        </a:defRPr>
      </a:lvl2pPr>
      <a:lvl3pPr marL="1143000" indent="-228600" algn="l" rtl="0" eaLnBrk="0" fontAlgn="base" hangingPunct="0">
        <a:spcBef>
          <a:spcPct val="20000"/>
        </a:spcBef>
        <a:spcAft>
          <a:spcPct val="0"/>
        </a:spcAft>
        <a:buClr>
          <a:srgbClr val="336699"/>
        </a:buClr>
        <a:buFont typeface="Wingdings" pitchFamily="2" charset="2"/>
        <a:buChar char="§"/>
        <a:defRPr sz="1600">
          <a:solidFill>
            <a:schemeClr val="tx1"/>
          </a:solidFill>
          <a:latin typeface="+mn-lt"/>
        </a:defRPr>
      </a:lvl3pPr>
      <a:lvl4pPr marL="1600200" indent="-228600" algn="l" rtl="0" eaLnBrk="0" fontAlgn="base" hangingPunct="0">
        <a:spcBef>
          <a:spcPct val="20000"/>
        </a:spcBef>
        <a:spcAft>
          <a:spcPct val="0"/>
        </a:spcAft>
        <a:buClr>
          <a:srgbClr val="336699"/>
        </a:buClr>
        <a:buFont typeface="Arial" charset="0"/>
        <a:buChar char="•"/>
        <a:defRPr sz="1600">
          <a:solidFill>
            <a:schemeClr val="tx1"/>
          </a:solidFill>
          <a:latin typeface="+mn-lt"/>
        </a:defRPr>
      </a:lvl4pPr>
      <a:lvl5pPr marL="2057400" indent="-228600" algn="l" rtl="0" eaLnBrk="0" fontAlgn="base" hangingPunct="0">
        <a:spcBef>
          <a:spcPct val="20000"/>
        </a:spcBef>
        <a:spcAft>
          <a:spcPct val="0"/>
        </a:spcAft>
        <a:buClr>
          <a:srgbClr val="336699"/>
        </a:buClr>
        <a:buFont typeface="Arial" charset="0"/>
        <a:buChar char="»"/>
        <a:defRPr sz="1600">
          <a:solidFill>
            <a:schemeClr val="tx1"/>
          </a:solidFill>
          <a:latin typeface="+mn-lt"/>
        </a:defRPr>
      </a:lvl5pPr>
      <a:lvl6pPr marL="2514600" indent="-228600" algn="l" rtl="0" fontAlgn="base">
        <a:spcBef>
          <a:spcPct val="20000"/>
        </a:spcBef>
        <a:spcAft>
          <a:spcPct val="0"/>
        </a:spcAft>
        <a:buClr>
          <a:srgbClr val="336699"/>
        </a:buClr>
        <a:buFont typeface="Arial" pitchFamily="34" charset="0"/>
        <a:buChar char="»"/>
        <a:defRPr sz="1600">
          <a:solidFill>
            <a:schemeClr val="tx1"/>
          </a:solidFill>
          <a:latin typeface="+mn-lt"/>
        </a:defRPr>
      </a:lvl6pPr>
      <a:lvl7pPr marL="2971800" indent="-228600" algn="l" rtl="0" fontAlgn="base">
        <a:spcBef>
          <a:spcPct val="20000"/>
        </a:spcBef>
        <a:spcAft>
          <a:spcPct val="0"/>
        </a:spcAft>
        <a:buClr>
          <a:srgbClr val="336699"/>
        </a:buClr>
        <a:buFont typeface="Arial" pitchFamily="34" charset="0"/>
        <a:buChar char="»"/>
        <a:defRPr sz="1600">
          <a:solidFill>
            <a:schemeClr val="tx1"/>
          </a:solidFill>
          <a:latin typeface="+mn-lt"/>
        </a:defRPr>
      </a:lvl7pPr>
      <a:lvl8pPr marL="3429000" indent="-228600" algn="l" rtl="0" fontAlgn="base">
        <a:spcBef>
          <a:spcPct val="20000"/>
        </a:spcBef>
        <a:spcAft>
          <a:spcPct val="0"/>
        </a:spcAft>
        <a:buClr>
          <a:srgbClr val="336699"/>
        </a:buClr>
        <a:buFont typeface="Arial" pitchFamily="34" charset="0"/>
        <a:buChar char="»"/>
        <a:defRPr sz="1600">
          <a:solidFill>
            <a:schemeClr val="tx1"/>
          </a:solidFill>
          <a:latin typeface="+mn-lt"/>
        </a:defRPr>
      </a:lvl8pPr>
      <a:lvl9pPr marL="3886200" indent="-228600" algn="l" rtl="0" fontAlgn="base">
        <a:spcBef>
          <a:spcPct val="20000"/>
        </a:spcBef>
        <a:spcAft>
          <a:spcPct val="0"/>
        </a:spcAft>
        <a:buClr>
          <a:srgbClr val="336699"/>
        </a:buClr>
        <a:buFont typeface="Arial" pitchFamily="34" charset="0"/>
        <a:buChar char="»"/>
        <a:defRPr sz="16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6" name="Διάγραμμα 5"/>
          <p:cNvGraphicFramePr/>
          <p:nvPr>
            <p:extLst>
              <p:ext uri="{D42A27DB-BD31-4B8C-83A1-F6EECF244321}">
                <p14:modId xmlns:p14="http://schemas.microsoft.com/office/powerpoint/2010/main" xmlns="" val="3679275048"/>
              </p:ext>
            </p:extLst>
          </p:nvPr>
        </p:nvGraphicFramePr>
        <p:xfrm>
          <a:off x="268224" y="1609344"/>
          <a:ext cx="11001311" cy="4424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3"/>
          <p:cNvSpPr>
            <a:spLocks noChangeArrowheads="1"/>
          </p:cNvSpPr>
          <p:nvPr/>
        </p:nvSpPr>
        <p:spPr bwMode="auto">
          <a:xfrm>
            <a:off x="863560" y="856114"/>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sp>
        <p:nvSpPr>
          <p:cNvPr id="8" name="Rectangle 7"/>
          <p:cNvSpPr/>
          <p:nvPr/>
        </p:nvSpPr>
        <p:spPr>
          <a:xfrm>
            <a:off x="239713" y="6304756"/>
            <a:ext cx="10772164" cy="1600438"/>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8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285750" marR="0" lvl="0" indent="-28575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l-GR" sz="1600" b="1"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0" normalizeH="0" baseline="0" noProof="0" dirty="0">
                <a:ln>
                  <a:noFill/>
                </a:ln>
                <a:solidFill>
                  <a:srgbClr val="000000"/>
                </a:solidFill>
                <a:effectLst/>
                <a:uLnTx/>
                <a:uFillTx/>
                <a:latin typeface="Arial" charset="0"/>
                <a:ea typeface="+mn-ea"/>
                <a:cs typeface="+mn-cs"/>
              </a:rPr>
              <a:t>. </a:t>
            </a:r>
          </a:p>
        </p:txBody>
      </p:sp>
      <p:sp>
        <p:nvSpPr>
          <p:cNvPr id="2" name="Rectangle 1"/>
          <p:cNvSpPr/>
          <p:nvPr/>
        </p:nvSpPr>
        <p:spPr>
          <a:xfrm>
            <a:off x="239712" y="1731263"/>
            <a:ext cx="11062271" cy="787652"/>
          </a:xfrm>
          <a:prstGeom prst="rect">
            <a:avLst/>
          </a:prstGeom>
        </p:spPr>
        <p:txBody>
          <a:bodyPr wrap="square">
            <a:sp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ΜΑΧΗ ΜΟΡΟΒΑΣ – ΙΒΑΝ ΚΑΙ ΑΠΕΛΕΥΘΕΡΩΣΗ ΤΗΣ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ΚΟΡΥΤΣΑΣ</a:t>
            </a:r>
            <a:r>
              <a:rPr kumimoji="0" lang="en-US" sz="1800" b="1" i="0" u="none" strike="noStrike" kern="1200" cap="none" spc="0" normalizeH="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 14 –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2</a:t>
            </a:r>
            <a:r>
              <a:rPr kumimoji="0" lang="en-US"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3</a:t>
            </a:r>
            <a:r>
              <a:rPr kumimoji="0" lang="en-US" sz="1800" b="1" i="0" u="none" strike="noStrike" kern="1200" cap="none" spc="0" normalizeH="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 </a:t>
            </a:r>
            <a:r>
              <a:rPr kumimoji="0" lang="el-GR" sz="1800" b="1" i="0" u="none" strike="noStrike" kern="1200" cap="none" spc="0" normalizeH="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Ν</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ΟΕΜΒΡΙΟΥ </a:t>
            </a: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1940</a:t>
            </a:r>
          </a:p>
          <a:p>
            <a:pPr marL="0" marR="0" lvl="0" indent="0" algn="just" defTabSz="914400" rtl="0" eaLnBrk="0" fontAlgn="base" latinLnBrk="0" hangingPunct="0">
              <a:lnSpc>
                <a:spcPct val="107000"/>
              </a:lnSpc>
              <a:spcBef>
                <a:spcPct val="0"/>
              </a:spcBef>
              <a:spcAft>
                <a:spcPts val="800"/>
              </a:spcAft>
              <a:buClrTx/>
              <a:buSzTx/>
              <a:buFontTx/>
              <a:buNone/>
              <a:tabLst/>
              <a:defRPr/>
            </a:pPr>
            <a:endPar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758656612"/>
      </p:ext>
    </p:extLst>
  </p:cSld>
  <p:clrMapOvr>
    <a:masterClrMapping/>
  </p:clrMapOvr>
  <mc:AlternateContent xmlns:mc="http://schemas.openxmlformats.org/markup-compatibility/2006">
    <mc:Choice xmlns:p14="http://schemas.microsoft.com/office/powerpoint/2010/main" xmlns="" Requires="p14">
      <p:transition p14:dur="0" advClick="0" advTm="35050"/>
    </mc:Choice>
    <mc:Fallback>
      <p:transition advClick="0" advTm="3505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6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eaLnBrk="1" hangingPunct="1"/>
            <a:r>
              <a:rPr lang="el-GR" altLang="el-GR" dirty="0">
                <a:solidFill>
                  <a:srgbClr val="0066FF"/>
                </a:solidFill>
              </a:rPr>
              <a:t>ΓΕΝΙΚΟ ΕΠΙΤΕΛΕΙΟ ΣΤΡΑΤΟΥ </a:t>
            </a:r>
          </a:p>
          <a:p>
            <a:pPr eaLnBrk="1" hangingPunct="1"/>
            <a:r>
              <a:rPr lang="el-GR" altLang="el-GR" dirty="0">
                <a:solidFill>
                  <a:srgbClr val="0066FF"/>
                </a:solidFill>
              </a:rPr>
              <a:t>Δ4 (ΔΙΕΥΘΥΝΣΗ ΙΣΤΟΡΙΑΣ ΣΤΡΑΤΟΥ)</a:t>
            </a:r>
          </a:p>
        </p:txBody>
      </p:sp>
      <p:sp>
        <p:nvSpPr>
          <p:cNvPr id="9" name="8 - Θέση αριθμού διαφάνειας"/>
          <p:cNvSpPr>
            <a:spLocks noGrp="1"/>
          </p:cNvSpPr>
          <p:nvPr>
            <p:ph type="sldNum" sz="quarter" idx="11"/>
          </p:nvPr>
        </p:nvSpPr>
        <p:spPr/>
        <p:txBody>
          <a:bodyPr/>
          <a:lstStyle/>
          <a:p>
            <a:pPr>
              <a:defRPr/>
            </a:pPr>
            <a:fld id="{CEB4EF92-E7F0-4141-AFC9-7387A962C930}" type="slidenum">
              <a:rPr lang="el-GR" altLang="el-GR" smtClean="0"/>
              <a:pPr>
                <a:defRPr/>
              </a:pPr>
              <a:t>2</a:t>
            </a:fld>
            <a:endParaRPr lang="el-GR" altLang="el-GR" dirty="0"/>
          </a:p>
        </p:txBody>
      </p:sp>
      <p:sp>
        <p:nvSpPr>
          <p:cNvPr id="10" name="Rectangle 3"/>
          <p:cNvSpPr>
            <a:spLocks noChangeArrowheads="1"/>
          </p:cNvSpPr>
          <p:nvPr/>
        </p:nvSpPr>
        <p:spPr bwMode="auto">
          <a:xfrm>
            <a:off x="919056" y="846267"/>
            <a:ext cx="6989422" cy="475299"/>
          </a:xfrm>
          <a:prstGeom prst="rect">
            <a:avLst/>
          </a:prstGeom>
          <a:solidFill>
            <a:srgbClr val="002060"/>
          </a:solidFill>
          <a:ln w="9525" algn="ctr">
            <a:noFill/>
            <a:miter lim="800000"/>
            <a:headEnd/>
            <a:tailEnd/>
          </a:ln>
          <a:effectLst>
            <a:outerShdw blurRad="50800" dist="38100" dir="2700000" algn="tl" rotWithShape="0">
              <a:prstClr val="black">
                <a:alpha val="40000"/>
              </a:prstClr>
            </a:outerShdw>
          </a:effectLst>
        </p:spPr>
        <p:txBody>
          <a:bodyPr lIns="92075" tIns="46038" rIns="92075" bIns="46038" anchor="ctr"/>
          <a:lstStyle/>
          <a:p>
            <a:pPr algn="ctr">
              <a:defRPr/>
            </a:pPr>
            <a:r>
              <a:rPr lang="el-GR" sz="2400" dirty="0">
                <a:solidFill>
                  <a:schemeClr val="accent3">
                    <a:lumMod val="75000"/>
                  </a:schemeClr>
                </a:solidFill>
              </a:rPr>
              <a:t>ΙΣΤΟΡΙΚΟ ΑΦΙΕΡΩΜΑ ΜΗΝΟΣ ΝΟΕΜΒΡΙΟΥ</a:t>
            </a:r>
          </a:p>
        </p:txBody>
      </p:sp>
      <p:pic>
        <p:nvPicPr>
          <p:cNvPr id="5" name="Εικόνα 4">
            <a:extLst>
              <a:ext uri="{FF2B5EF4-FFF2-40B4-BE49-F238E27FC236}">
                <a16:creationId xmlns:a16="http://schemas.microsoft.com/office/drawing/2014/main" xmlns="" id="{5646803C-D844-7FCE-BC7E-7A02D5F525C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19056" y="1296230"/>
            <a:ext cx="4885524" cy="4847395"/>
          </a:xfrm>
          <a:prstGeom prst="rect">
            <a:avLst/>
          </a:prstGeom>
        </p:spPr>
      </p:pic>
      <p:sp>
        <p:nvSpPr>
          <p:cNvPr id="2" name="Ορθογώνιο 1">
            <a:extLst>
              <a:ext uri="{FF2B5EF4-FFF2-40B4-BE49-F238E27FC236}">
                <a16:creationId xmlns:a16="http://schemas.microsoft.com/office/drawing/2014/main" xmlns="" id="{88064115-8FB3-3A37-FA5F-EB934529A06B}"/>
              </a:ext>
            </a:extLst>
          </p:cNvPr>
          <p:cNvSpPr/>
          <p:nvPr/>
        </p:nvSpPr>
        <p:spPr>
          <a:xfrm>
            <a:off x="7047226" y="2007239"/>
            <a:ext cx="3189251" cy="3693319"/>
          </a:xfrm>
          <a:prstGeom prst="rect">
            <a:avLst/>
          </a:prstGeom>
        </p:spPr>
        <p:txBody>
          <a:bodyPr wrap="square">
            <a:spAutoFit/>
          </a:bodyPr>
          <a:lstStyle/>
          <a:p>
            <a:r>
              <a:rPr lang="el-GR" sz="1800" dirty="0"/>
              <a:t>ΓΕΝΙΚΗ ΔΙΑΤΑΞΗ ΑΝΤΙΠΑΛΩΝ ΔΥΝΑΜΕΩΝ ΤΗΝ 13 ΝΟΕ 1940 ΣΤΟ ΜΕΤΩΠΟ ΤΟΥ Γ΄ </a:t>
            </a:r>
            <a:r>
              <a:rPr lang="el-GR" sz="1800" dirty="0" smtClean="0"/>
              <a:t>ΣΣ</a:t>
            </a:r>
            <a:endParaRPr lang="el-GR" sz="1800" dirty="0"/>
          </a:p>
          <a:p>
            <a:endParaRPr lang="el-GR" sz="1800" dirty="0"/>
          </a:p>
          <a:p>
            <a:r>
              <a:rPr lang="el-GR" sz="1800" dirty="0"/>
              <a:t>Ιταλικές Δυνάμεις: </a:t>
            </a:r>
            <a:r>
              <a:rPr lang="el-GR" sz="1800" dirty="0" smtClean="0"/>
              <a:t>49η </a:t>
            </a:r>
            <a:r>
              <a:rPr lang="el-GR" sz="1800" dirty="0"/>
              <a:t>Μεραρχία «Πάρμα», </a:t>
            </a:r>
            <a:r>
              <a:rPr lang="el-GR" sz="1800" dirty="0" smtClean="0"/>
              <a:t>19η </a:t>
            </a:r>
            <a:r>
              <a:rPr lang="el-GR" sz="1800" dirty="0"/>
              <a:t>Μεραρχία «Βενέτσια», </a:t>
            </a:r>
            <a:r>
              <a:rPr lang="el-GR" sz="1800" dirty="0" smtClean="0"/>
              <a:t>29η </a:t>
            </a:r>
            <a:r>
              <a:rPr lang="el-GR" sz="1800" dirty="0"/>
              <a:t>Μεραρχία «Πιεμόντε»</a:t>
            </a:r>
          </a:p>
          <a:p>
            <a:endParaRPr lang="el-GR" sz="1800" dirty="0"/>
          </a:p>
          <a:p>
            <a:r>
              <a:rPr lang="el-GR" sz="1800" dirty="0"/>
              <a:t>Ελληνικές Δυνάμεις: Το Γ΄ ΣΣ με τις </a:t>
            </a:r>
            <a:r>
              <a:rPr lang="en-US" sz="1800" dirty="0"/>
              <a:t>XV </a:t>
            </a:r>
            <a:r>
              <a:rPr lang="el-GR" sz="1800" dirty="0"/>
              <a:t>Μεραρχία, ΙΧ Μεραρχία και Χ Μεραρχία </a:t>
            </a:r>
          </a:p>
        </p:txBody>
      </p:sp>
    </p:spTree>
  </p:cSld>
  <p:clrMapOvr>
    <a:masterClrMapping/>
  </p:clrMapOvr>
  <mc:AlternateContent xmlns:mc="http://schemas.openxmlformats.org/markup-compatibility/2006">
    <mc:Choice xmlns:p14="http://schemas.microsoft.com/office/powerpoint/2010/main" xmlns="" Requires="p14">
      <p:transition p14:dur="10" advClick="0" advTm="16000"/>
    </mc:Choice>
    <mc:Fallback>
      <p:transition advClick="0" advTm="16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eaLnBrk="1" hangingPunct="1"/>
            <a:r>
              <a:rPr lang="el-GR" altLang="el-GR" dirty="0">
                <a:solidFill>
                  <a:srgbClr val="0066FF"/>
                </a:solidFill>
              </a:rPr>
              <a:t>ΓΕΝΙΚΟ ΕΠΙΤΕΛΕΙΟ ΣΤΡΑΤΟΥ </a:t>
            </a:r>
          </a:p>
          <a:p>
            <a:pPr eaLnBrk="1" hangingPunct="1"/>
            <a:r>
              <a:rPr lang="el-GR" altLang="el-GR" dirty="0">
                <a:solidFill>
                  <a:srgbClr val="0066FF"/>
                </a:solidFill>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a:defRPr/>
            </a:pPr>
            <a:fld id="{CEB4EF92-E7F0-4141-AFC9-7387A962C930}" type="slidenum">
              <a:rPr lang="el-GR" altLang="el-GR" smtClean="0"/>
              <a:pPr>
                <a:defRPr/>
              </a:pPr>
              <a:t>3</a:t>
            </a:fld>
            <a:endParaRPr lang="el-GR" altLang="el-GR" dirty="0"/>
          </a:p>
        </p:txBody>
      </p:sp>
      <p:sp>
        <p:nvSpPr>
          <p:cNvPr id="13"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algn="ctr">
              <a:defRPr/>
            </a:pPr>
            <a:r>
              <a:rPr lang="el-GR" sz="2400" dirty="0">
                <a:solidFill>
                  <a:schemeClr val="accent3">
                    <a:lumMod val="75000"/>
                  </a:schemeClr>
                </a:solidFill>
              </a:rPr>
              <a:t>ΙΣΤΟΡΙΚΟ ΑΦΙΕΡΩΜΑ ΜΗΝΟΣ ΝΟΕΜΒΡΙΟΥ</a:t>
            </a:r>
          </a:p>
        </p:txBody>
      </p:sp>
      <p:pic>
        <p:nvPicPr>
          <p:cNvPr id="4" name="Εικόνα 3">
            <a:extLst>
              <a:ext uri="{FF2B5EF4-FFF2-40B4-BE49-F238E27FC236}">
                <a16:creationId xmlns:a16="http://schemas.microsoft.com/office/drawing/2014/main" xmlns="" id="{8A01B722-9D9A-9C14-2D8A-4CB43548005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6" y="1308518"/>
            <a:ext cx="5321907" cy="4639127"/>
          </a:xfrm>
          <a:prstGeom prst="rect">
            <a:avLst/>
          </a:prstGeom>
        </p:spPr>
      </p:pic>
      <p:sp>
        <p:nvSpPr>
          <p:cNvPr id="2" name="Ορθογώνιο 1">
            <a:extLst>
              <a:ext uri="{FF2B5EF4-FFF2-40B4-BE49-F238E27FC236}">
                <a16:creationId xmlns:a16="http://schemas.microsoft.com/office/drawing/2014/main" xmlns="" id="{1EDAA7CD-9620-3F72-6315-10C65DF91F29}"/>
              </a:ext>
            </a:extLst>
          </p:cNvPr>
          <p:cNvSpPr/>
          <p:nvPr/>
        </p:nvSpPr>
        <p:spPr>
          <a:xfrm>
            <a:off x="7058521" y="2089350"/>
            <a:ext cx="3189251" cy="3139321"/>
          </a:xfrm>
          <a:prstGeom prst="rect">
            <a:avLst/>
          </a:prstGeom>
        </p:spPr>
        <p:txBody>
          <a:bodyPr wrap="square">
            <a:spAutoFit/>
          </a:bodyPr>
          <a:lstStyle/>
          <a:p>
            <a:r>
              <a:rPr lang="el-GR" sz="1800" dirty="0"/>
              <a:t>ΕΠΙΘΕΤΙΚΕΣ ΕΠΙΧΕΙΡΗΣΕΙΣ Γ΄ ΣΣ 14-23 ΝΟΕ 1940</a:t>
            </a:r>
          </a:p>
          <a:p>
            <a:endParaRPr lang="el-GR" sz="1800" dirty="0" smtClean="0"/>
          </a:p>
          <a:p>
            <a:r>
              <a:rPr lang="el-GR" sz="1800" dirty="0" smtClean="0"/>
              <a:t>Η </a:t>
            </a:r>
            <a:r>
              <a:rPr lang="el-GR" sz="1800" dirty="0"/>
              <a:t>επίθεση εκτοξεύθηκε την 06:30 της 14ης Νοεμβρίου 1940 χωρίς προπαρασκευή πυροβολικού σε ολόκληρο το μέτωπο του Γ΄ ΣΣ από τις όχθες της Μεγάλης Πρέσπας μέχρι το ύψωμα Γκούμπελ του Γράμμου</a:t>
            </a:r>
          </a:p>
        </p:txBody>
      </p:sp>
    </p:spTree>
  </p:cSld>
  <p:clrMapOvr>
    <a:masterClrMapping/>
  </p:clrMapOvr>
  <mc:AlternateContent xmlns:mc="http://schemas.openxmlformats.org/markup-compatibility/2006">
    <mc:Choice xmlns:p14="http://schemas.microsoft.com/office/powerpoint/2010/main" xmlns="" Requires="p14">
      <p:transition p14:dur="0" advClick="0" advTm="25050"/>
    </mc:Choice>
    <mc:Fallback>
      <p:transition advClick="0" advTm="2505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3"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pic>
        <p:nvPicPr>
          <p:cNvPr id="3" name="Εικόνα 2">
            <a:extLst>
              <a:ext uri="{FF2B5EF4-FFF2-40B4-BE49-F238E27FC236}">
                <a16:creationId xmlns:a16="http://schemas.microsoft.com/office/drawing/2014/main" xmlns="" id="{7CA24909-07AC-D2E7-0DE6-DF9CFEE03A8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7" y="1308545"/>
            <a:ext cx="4609808" cy="4759882"/>
          </a:xfrm>
          <a:prstGeom prst="rect">
            <a:avLst/>
          </a:prstGeom>
        </p:spPr>
      </p:pic>
      <p:sp>
        <p:nvSpPr>
          <p:cNvPr id="2" name="TextBox 1"/>
          <p:cNvSpPr txBox="1"/>
          <p:nvPr/>
        </p:nvSpPr>
        <p:spPr>
          <a:xfrm>
            <a:off x="6773848" y="2716867"/>
            <a:ext cx="3784424" cy="1477328"/>
          </a:xfrm>
          <a:prstGeom prst="rect">
            <a:avLst/>
          </a:prstGeom>
          <a:noFill/>
        </p:spPr>
        <p:txBody>
          <a:bodyPr wrap="square" rtlCol="0">
            <a:spAutoFit/>
          </a:bodyPr>
          <a:lstStyle/>
          <a:p>
            <a:r>
              <a:rPr lang="el-GR" sz="1800" dirty="0"/>
              <a:t>ΕΠΙΘΕΤΙΚΕΣ ΕΠΙΧΕΙΡΗΣΕΙΣ </a:t>
            </a:r>
            <a:r>
              <a:rPr lang="en-US" sz="1800" dirty="0"/>
              <a:t>XV </a:t>
            </a:r>
            <a:r>
              <a:rPr lang="el-GR" sz="1800" dirty="0"/>
              <a:t>ΜΕΡΑΡΧΙΑΣ 14-23 ΝΟΕ </a:t>
            </a:r>
            <a:r>
              <a:rPr lang="el-GR" sz="1800" dirty="0" smtClean="0"/>
              <a:t>1940</a:t>
            </a:r>
          </a:p>
          <a:p>
            <a:endParaRPr lang="el-GR" sz="1800" dirty="0"/>
          </a:p>
          <a:p>
            <a:r>
              <a:rPr lang="el-GR" sz="1800" dirty="0"/>
              <a:t>Επίθεση στην κατεύθυνση Πυρσός – Ιβάν – Τσαγκόνι </a:t>
            </a:r>
          </a:p>
        </p:txBody>
      </p:sp>
    </p:spTree>
    <p:extLst>
      <p:ext uri="{BB962C8B-B14F-4D97-AF65-F5344CB8AC3E}">
        <p14:creationId xmlns:p14="http://schemas.microsoft.com/office/powerpoint/2010/main" xmlns="" val="434070295"/>
      </p:ext>
    </p:extLst>
  </p:cSld>
  <p:clrMapOvr>
    <a:masterClrMapping/>
  </p:clrMapOvr>
  <mc:AlternateContent xmlns:mc="http://schemas.openxmlformats.org/markup-compatibility/2006">
    <mc:Choice xmlns:p14="http://schemas.microsoft.com/office/powerpoint/2010/main" xmlns="" Requires="p14">
      <p:transition p14:dur="0" advClick="0" advTm="25050"/>
    </mc:Choice>
    <mc:Fallback>
      <p:transition advClick="0" advTm="2505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3"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pic>
        <p:nvPicPr>
          <p:cNvPr id="4" name="Εικόνα 3">
            <a:extLst>
              <a:ext uri="{FF2B5EF4-FFF2-40B4-BE49-F238E27FC236}">
                <a16:creationId xmlns:a16="http://schemas.microsoft.com/office/drawing/2014/main" xmlns="" id="{85223304-3DA4-5458-284D-FBEE79A114C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6" y="1333424"/>
            <a:ext cx="5499932" cy="4654682"/>
          </a:xfrm>
          <a:prstGeom prst="rect">
            <a:avLst/>
          </a:prstGeom>
        </p:spPr>
      </p:pic>
      <p:sp>
        <p:nvSpPr>
          <p:cNvPr id="2" name="Ορθογώνιο 1">
            <a:extLst>
              <a:ext uri="{FF2B5EF4-FFF2-40B4-BE49-F238E27FC236}">
                <a16:creationId xmlns:a16="http://schemas.microsoft.com/office/drawing/2014/main" xmlns="" id="{DBF416AA-D20A-18BD-CBDA-973377322B4D}"/>
              </a:ext>
            </a:extLst>
          </p:cNvPr>
          <p:cNvSpPr/>
          <p:nvPr/>
        </p:nvSpPr>
        <p:spPr>
          <a:xfrm>
            <a:off x="7372030" y="2716867"/>
            <a:ext cx="3625154" cy="1754326"/>
          </a:xfrm>
          <a:prstGeom prst="rect">
            <a:avLst/>
          </a:prstGeom>
        </p:spPr>
        <p:txBody>
          <a:bodyPr wrap="square">
            <a:spAutoFit/>
          </a:bodyPr>
          <a:lstStyle/>
          <a:p>
            <a:r>
              <a:rPr lang="el-GR" sz="1800" dirty="0"/>
              <a:t>ΕΠΙΘΕΤΙΚΕΣ ΕΠΙΧΕΙΡΗΣΕΙΣ ΙΧ ΜΕΡΑΡΧΙΑΣ </a:t>
            </a:r>
            <a:r>
              <a:rPr lang="el-GR" sz="1800" dirty="0" smtClean="0"/>
              <a:t>14-23  ΝΟΕ </a:t>
            </a:r>
            <a:r>
              <a:rPr lang="el-GR" sz="1800" dirty="0"/>
              <a:t>1940</a:t>
            </a:r>
          </a:p>
          <a:p>
            <a:endParaRPr lang="el-GR" sz="1800" dirty="0" smtClean="0"/>
          </a:p>
          <a:p>
            <a:r>
              <a:rPr lang="el-GR" sz="1800" dirty="0" smtClean="0"/>
              <a:t>Επίθεση </a:t>
            </a:r>
            <a:r>
              <a:rPr lang="el-GR" sz="1800" dirty="0"/>
              <a:t>στην κατεύθυνση ύψωμα 1271 – ύψωμα 1700 – Κορυτσά</a:t>
            </a:r>
          </a:p>
        </p:txBody>
      </p:sp>
    </p:spTree>
    <p:extLst>
      <p:ext uri="{BB962C8B-B14F-4D97-AF65-F5344CB8AC3E}">
        <p14:creationId xmlns:p14="http://schemas.microsoft.com/office/powerpoint/2010/main" xmlns="" val="1912072910"/>
      </p:ext>
    </p:extLst>
  </p:cSld>
  <p:clrMapOvr>
    <a:masterClrMapping/>
  </p:clrMapOvr>
  <mc:AlternateContent xmlns:mc="http://schemas.openxmlformats.org/markup-compatibility/2006">
    <mc:Choice xmlns:p14="http://schemas.microsoft.com/office/powerpoint/2010/main" xmlns="" Requires="p14">
      <p:transition p14:dur="0" advClick="0" advTm="25050"/>
    </mc:Choice>
    <mc:Fallback>
      <p:transition advClick="0" advTm="2505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eaLnBrk="1" hangingPunct="1"/>
            <a:r>
              <a:rPr lang="el-GR" altLang="el-GR" dirty="0">
                <a:solidFill>
                  <a:srgbClr val="0066FF"/>
                </a:solidFill>
              </a:rPr>
              <a:t>ΓΕΝΙΚΟ ΕΠΙΤΕΛΕΙΟ ΣΤΡΑΤΟΥ </a:t>
            </a:r>
          </a:p>
          <a:p>
            <a:pPr eaLnBrk="1" hangingPunct="1"/>
            <a:r>
              <a:rPr lang="el-GR" altLang="el-GR" dirty="0">
                <a:solidFill>
                  <a:srgbClr val="0066FF"/>
                </a:solidFill>
              </a:rPr>
              <a:t>Δ4 (ΔΙΕΥΘΥΝΣΗ ΙΣΤΟΡΙΑΣ ΣΤΡΑΤΟΥ)</a:t>
            </a:r>
          </a:p>
        </p:txBody>
      </p:sp>
      <p:sp>
        <p:nvSpPr>
          <p:cNvPr id="12" name="11 - Θέση αριθμού διαφάνειας"/>
          <p:cNvSpPr>
            <a:spLocks noGrp="1"/>
          </p:cNvSpPr>
          <p:nvPr>
            <p:ph type="sldNum" sz="quarter" idx="11"/>
          </p:nvPr>
        </p:nvSpPr>
        <p:spPr/>
        <p:txBody>
          <a:bodyPr/>
          <a:lstStyle/>
          <a:p>
            <a:pPr>
              <a:defRPr/>
            </a:pPr>
            <a:fld id="{CEB4EF92-E7F0-4141-AFC9-7387A962C930}" type="slidenum">
              <a:rPr lang="el-GR" altLang="el-GR" smtClean="0"/>
              <a:pPr>
                <a:defRPr/>
              </a:pPr>
              <a:t>6</a:t>
            </a:fld>
            <a:endParaRPr lang="el-GR" altLang="el-GR" dirty="0"/>
          </a:p>
        </p:txBody>
      </p:sp>
      <p:sp>
        <p:nvSpPr>
          <p:cNvPr id="7"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algn="ctr">
              <a:defRPr/>
            </a:pPr>
            <a:r>
              <a:rPr lang="el-GR" sz="2400" dirty="0">
                <a:solidFill>
                  <a:schemeClr val="accent3">
                    <a:lumMod val="75000"/>
                  </a:schemeClr>
                </a:solidFill>
              </a:rPr>
              <a:t>ΙΣΤΟΡΙΚΟ ΑΦΙΕΡΩΜΑ ΜΗΝΟΣ ΝΟΕΜΒΡΙΟΥ</a:t>
            </a:r>
          </a:p>
        </p:txBody>
      </p:sp>
      <p:pic>
        <p:nvPicPr>
          <p:cNvPr id="4" name="Εικόνα 3">
            <a:extLst>
              <a:ext uri="{FF2B5EF4-FFF2-40B4-BE49-F238E27FC236}">
                <a16:creationId xmlns:a16="http://schemas.microsoft.com/office/drawing/2014/main" xmlns="" id="{EF10A1A9-0923-BDC6-3BF8-469697259AA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6" y="1420038"/>
            <a:ext cx="6924130" cy="4634457"/>
          </a:xfrm>
          <a:prstGeom prst="rect">
            <a:avLst/>
          </a:prstGeom>
        </p:spPr>
      </p:pic>
      <p:sp>
        <p:nvSpPr>
          <p:cNvPr id="2" name="Ορθογώνιο 1">
            <a:extLst>
              <a:ext uri="{FF2B5EF4-FFF2-40B4-BE49-F238E27FC236}">
                <a16:creationId xmlns:a16="http://schemas.microsoft.com/office/drawing/2014/main" xmlns="" id="{DFBE83A6-7849-3E08-929B-D4469C85D35B}"/>
              </a:ext>
            </a:extLst>
          </p:cNvPr>
          <p:cNvSpPr/>
          <p:nvPr/>
        </p:nvSpPr>
        <p:spPr>
          <a:xfrm>
            <a:off x="8255037" y="2716867"/>
            <a:ext cx="3189251" cy="2031325"/>
          </a:xfrm>
          <a:prstGeom prst="rect">
            <a:avLst/>
          </a:prstGeom>
        </p:spPr>
        <p:txBody>
          <a:bodyPr wrap="square">
            <a:spAutoFit/>
          </a:bodyPr>
          <a:lstStyle/>
          <a:p>
            <a:r>
              <a:rPr lang="el-GR" sz="1800" dirty="0"/>
              <a:t>ΕΠΙΘΕΤΙΚΕΣ ΕΠΙΧΕΙΡΗΣΕΙΣ ΟΜΑΔΑΣ ΜΕΡΑΡΧΙΩΝ «Κ»</a:t>
            </a:r>
          </a:p>
          <a:p>
            <a:endParaRPr lang="el-GR" sz="1800" dirty="0" smtClean="0"/>
          </a:p>
          <a:p>
            <a:r>
              <a:rPr lang="el-GR" sz="1800" dirty="0" smtClean="0"/>
              <a:t>Επίθεση </a:t>
            </a:r>
            <a:r>
              <a:rPr lang="el-GR" sz="1800" dirty="0"/>
              <a:t>με τις Χ και ΧΙ Μεραρχίες στην κατεύθυνση Νικολίτσα – Καμένιτσα   </a:t>
            </a:r>
          </a:p>
        </p:txBody>
      </p:sp>
    </p:spTree>
    <p:extLst>
      <p:ext uri="{BB962C8B-B14F-4D97-AF65-F5344CB8AC3E}">
        <p14:creationId xmlns:p14="http://schemas.microsoft.com/office/powerpoint/2010/main" xmlns="" val="159354280"/>
      </p:ext>
    </p:extLst>
  </p:cSld>
  <p:clrMapOvr>
    <a:masterClrMapping/>
  </p:clrMapOvr>
  <mc:AlternateContent xmlns:mc="http://schemas.openxmlformats.org/markup-compatibility/2006">
    <mc:Choice xmlns:p14="http://schemas.microsoft.com/office/powerpoint/2010/main" xmlns="" Requires="p14">
      <p:transition p14:dur="0" advClick="0" advTm="10050"/>
    </mc:Choice>
    <mc:Fallback>
      <p:transition advClick="0" advTm="1005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36 - Θέση αριθμού διαφάνειας"/>
          <p:cNvSpPr>
            <a:spLocks noGrp="1"/>
          </p:cNvSpPr>
          <p:nvPr>
            <p:ph type="sldNum" sz="quarter" idx="11"/>
          </p:nvPr>
        </p:nvSpPr>
        <p:spPr/>
        <p:txBody>
          <a:bodyPr/>
          <a:lstStyle/>
          <a:p>
            <a:pPr>
              <a:defRPr/>
            </a:pPr>
            <a:fld id="{CEB4EF92-E7F0-4141-AFC9-7387A962C930}" type="slidenum">
              <a:rPr lang="el-GR" altLang="el-GR" smtClean="0"/>
              <a:pPr>
                <a:defRPr/>
              </a:pPr>
              <a:t>7</a:t>
            </a:fld>
            <a:endParaRPr lang="el-GR" altLang="el-GR" dirty="0"/>
          </a:p>
        </p:txBody>
      </p:sp>
      <p:sp>
        <p:nvSpPr>
          <p:cNvPr id="3" name="Rectangle 2"/>
          <p:cNvSpPr/>
          <p:nvPr/>
        </p:nvSpPr>
        <p:spPr>
          <a:xfrm>
            <a:off x="273357" y="5333885"/>
            <a:ext cx="10834687" cy="307777"/>
          </a:xfrm>
          <a:prstGeom prst="rect">
            <a:avLst/>
          </a:prstGeom>
        </p:spPr>
        <p:txBody>
          <a:bodyPr wrap="square">
            <a:spAutoFit/>
          </a:bodyPr>
          <a:lstStyle/>
          <a:p>
            <a:pPr algn="just"/>
            <a:r>
              <a:rPr lang="el-GR" dirty="0"/>
              <a:t> </a:t>
            </a:r>
          </a:p>
        </p:txBody>
      </p:sp>
      <p:sp>
        <p:nvSpPr>
          <p:cNvPr id="9"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algn="ctr">
              <a:defRPr/>
            </a:pPr>
            <a:r>
              <a:rPr lang="el-GR" sz="2400" dirty="0">
                <a:solidFill>
                  <a:schemeClr val="accent3">
                    <a:lumMod val="75000"/>
                  </a:schemeClr>
                </a:solidFill>
              </a:rPr>
              <a:t>ΙΣΤΟΡΙΚΟ ΑΦΙΕΡΩΜΑ ΜΗΝΟΣ ΝΟΕΜΒΡΙΟΥ</a:t>
            </a:r>
          </a:p>
        </p:txBody>
      </p:sp>
      <p:sp>
        <p:nvSpPr>
          <p:cNvPr id="11" name="13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eaLnBrk="1" hangingPunct="1"/>
            <a:r>
              <a:rPr lang="el-GR" altLang="el-GR" dirty="0">
                <a:solidFill>
                  <a:srgbClr val="0066FF"/>
                </a:solidFill>
              </a:rPr>
              <a:t>ΓΕΝΙΚΟ ΕΠΙΤΕΛΕΙΟ ΣΤΡΑΤΟΥ </a:t>
            </a:r>
          </a:p>
          <a:p>
            <a:pPr eaLnBrk="1" hangingPunct="1"/>
            <a:r>
              <a:rPr lang="el-GR" altLang="el-GR" dirty="0">
                <a:solidFill>
                  <a:srgbClr val="0066FF"/>
                </a:solidFill>
              </a:rPr>
              <a:t>Δ4 (ΔΙΕΥΘΥΝΣΗ ΙΣΤΟΡΙΑΣ ΣΤΡΑΤΟΥ)</a:t>
            </a:r>
          </a:p>
        </p:txBody>
      </p:sp>
      <p:pic>
        <p:nvPicPr>
          <p:cNvPr id="5" name="Εικόνα 4">
            <a:extLst>
              <a:ext uri="{FF2B5EF4-FFF2-40B4-BE49-F238E27FC236}">
                <a16:creationId xmlns:a16="http://schemas.microsoft.com/office/drawing/2014/main" xmlns="" id="{82182218-AFE1-9035-00AD-1EB12A5C071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8" y="1367593"/>
            <a:ext cx="3962444" cy="4693342"/>
          </a:xfrm>
          <a:prstGeom prst="rect">
            <a:avLst/>
          </a:prstGeom>
        </p:spPr>
      </p:pic>
      <p:sp>
        <p:nvSpPr>
          <p:cNvPr id="2" name="Ορθογώνιο 1">
            <a:extLst>
              <a:ext uri="{FF2B5EF4-FFF2-40B4-BE49-F238E27FC236}">
                <a16:creationId xmlns:a16="http://schemas.microsoft.com/office/drawing/2014/main" xmlns="" id="{B1BDA084-A9B3-E373-A306-BAA189B5136B}"/>
              </a:ext>
            </a:extLst>
          </p:cNvPr>
          <p:cNvSpPr/>
          <p:nvPr/>
        </p:nvSpPr>
        <p:spPr>
          <a:xfrm>
            <a:off x="6152830" y="2911684"/>
            <a:ext cx="3189251" cy="2246769"/>
          </a:xfrm>
          <a:prstGeom prst="rect">
            <a:avLst/>
          </a:prstGeom>
        </p:spPr>
        <p:txBody>
          <a:bodyPr wrap="square">
            <a:spAutoFit/>
          </a:bodyPr>
          <a:lstStyle/>
          <a:p>
            <a:r>
              <a:rPr lang="el-GR" sz="1800" dirty="0"/>
              <a:t>ΜΑΧΗ ΜΟΡΟΒΑΣ – ΙΒΑΝ ΚΑΙ ΑΠΕΛΕΥΘΕΡΩΣΗ ΚΟΡΥΤΣΑΣ</a:t>
            </a:r>
          </a:p>
          <a:p>
            <a:endParaRPr lang="el-GR" sz="1800" dirty="0" smtClean="0"/>
          </a:p>
          <a:p>
            <a:r>
              <a:rPr lang="el-GR" sz="1800" dirty="0" smtClean="0"/>
              <a:t>Συνολικό </a:t>
            </a:r>
            <a:r>
              <a:rPr lang="el-GR" sz="1800" dirty="0"/>
              <a:t>θέατρο επιχειρήσεων του ελληνοϊταλικού πολέμου</a:t>
            </a:r>
          </a:p>
          <a:p>
            <a:endParaRPr lang="el-GR" dirty="0"/>
          </a:p>
        </p:txBody>
      </p:sp>
    </p:spTree>
    <p:extLst>
      <p:ext uri="{BB962C8B-B14F-4D97-AF65-F5344CB8AC3E}">
        <p14:creationId xmlns:p14="http://schemas.microsoft.com/office/powerpoint/2010/main" xmlns="" val="2477336391"/>
      </p:ext>
    </p:extLst>
  </p:cSld>
  <p:clrMapOvr>
    <a:masterClrMapping/>
  </p:clrMapOvr>
  <mc:AlternateContent xmlns:mc="http://schemas.openxmlformats.org/markup-compatibility/2006">
    <mc:Choice xmlns:p14="http://schemas.microsoft.com/office/powerpoint/2010/main" xmlns="" Requires="p14">
      <p:transition p14:dur="0" advClick="0" advTm="23050"/>
    </mc:Choice>
    <mc:Fallback>
      <p:transition advClick="0" advTm="2305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eaLnBrk="1" hangingPunct="1"/>
            <a:r>
              <a:rPr lang="el-GR" altLang="el-GR" dirty="0">
                <a:solidFill>
                  <a:srgbClr val="0066FF"/>
                </a:solidFill>
              </a:rPr>
              <a:t>ΓΕΝΙΚΟ ΕΠΙΤΕΛΕΙΟ ΣΤΡΑΤΟΥ </a:t>
            </a:r>
          </a:p>
          <a:p>
            <a:pPr eaLnBrk="1" hangingPunct="1"/>
            <a:r>
              <a:rPr lang="el-GR" altLang="el-GR" dirty="0">
                <a:solidFill>
                  <a:srgbClr val="0066FF"/>
                </a:solidFill>
              </a:rPr>
              <a:t>Δ4 (ΔΙΕΥΘΥΝΣΗ ΙΣΤΟΡΙΑΣ ΣΤΡΑΤΟΥ)</a:t>
            </a:r>
          </a:p>
        </p:txBody>
      </p:sp>
      <p:sp>
        <p:nvSpPr>
          <p:cNvPr id="10" name="9 - Θέση αριθμού διαφάνειας"/>
          <p:cNvSpPr>
            <a:spLocks noGrp="1"/>
          </p:cNvSpPr>
          <p:nvPr>
            <p:ph type="sldNum" sz="quarter" idx="11"/>
          </p:nvPr>
        </p:nvSpPr>
        <p:spPr/>
        <p:txBody>
          <a:bodyPr/>
          <a:lstStyle/>
          <a:p>
            <a:pPr>
              <a:defRPr/>
            </a:pPr>
            <a:fld id="{CEB4EF92-E7F0-4141-AFC9-7387A962C930}" type="slidenum">
              <a:rPr lang="el-GR" altLang="el-GR" smtClean="0"/>
              <a:pPr>
                <a:defRPr/>
              </a:pPr>
              <a:t>8</a:t>
            </a:fld>
            <a:endParaRPr lang="el-GR" altLang="el-GR" dirty="0"/>
          </a:p>
        </p:txBody>
      </p:sp>
      <p:sp>
        <p:nvSpPr>
          <p:cNvPr id="11"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algn="ctr">
              <a:defRPr/>
            </a:pPr>
            <a:r>
              <a:rPr lang="el-GR" sz="2400" dirty="0">
                <a:solidFill>
                  <a:schemeClr val="accent3">
                    <a:lumMod val="75000"/>
                  </a:schemeClr>
                </a:solidFill>
              </a:rPr>
              <a:t>ΙΣΤΟΡΙΚΟ ΑΦΙΕΡΩΜΑ ΜΗΝΟΣ ΝΟΕΜΒΡΙΟΥ</a:t>
            </a:r>
          </a:p>
        </p:txBody>
      </p:sp>
      <p:pic>
        <p:nvPicPr>
          <p:cNvPr id="6" name="Εικόνα 5">
            <a:extLst>
              <a:ext uri="{FF2B5EF4-FFF2-40B4-BE49-F238E27FC236}">
                <a16:creationId xmlns:a16="http://schemas.microsoft.com/office/drawing/2014/main" xmlns="" id="{295F6D57-A1CE-B757-6859-C4A9E397800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92778" y="1333424"/>
            <a:ext cx="4218942" cy="4719418"/>
          </a:xfrm>
          <a:prstGeom prst="rect">
            <a:avLst/>
          </a:prstGeom>
        </p:spPr>
      </p:pic>
      <p:sp>
        <p:nvSpPr>
          <p:cNvPr id="2" name="Ορθογώνιο 1"/>
          <p:cNvSpPr/>
          <p:nvPr/>
        </p:nvSpPr>
        <p:spPr>
          <a:xfrm>
            <a:off x="6152830" y="2911684"/>
            <a:ext cx="3189251" cy="2308324"/>
          </a:xfrm>
          <a:prstGeom prst="rect">
            <a:avLst/>
          </a:prstGeom>
        </p:spPr>
        <p:txBody>
          <a:bodyPr wrap="square">
            <a:spAutoFit/>
          </a:bodyPr>
          <a:lstStyle/>
          <a:p>
            <a:r>
              <a:rPr lang="el-GR" sz="1800" dirty="0"/>
              <a:t>ΑΠΕΛΕΥΘΕΡΩΣΗ ΚΟΡΥΤΣΑΣ </a:t>
            </a:r>
          </a:p>
          <a:p>
            <a:r>
              <a:rPr lang="el-GR" sz="1800" dirty="0"/>
              <a:t>22 ΝΟΕ 1940</a:t>
            </a:r>
          </a:p>
          <a:p>
            <a:endParaRPr lang="el-GR" sz="1800" dirty="0" smtClean="0"/>
          </a:p>
          <a:p>
            <a:r>
              <a:rPr lang="el-GR" sz="1800" dirty="0" smtClean="0"/>
              <a:t>Είσοδος </a:t>
            </a:r>
            <a:r>
              <a:rPr lang="el-GR" sz="1800" dirty="0"/>
              <a:t>ΙΧ Μεραρχίας (Απόσπασμα Μπεγέτη) την 17:00 στην πόλη της Κορυτσάς</a:t>
            </a:r>
          </a:p>
        </p:txBody>
      </p:sp>
    </p:spTree>
    <p:extLst>
      <p:ext uri="{BB962C8B-B14F-4D97-AF65-F5344CB8AC3E}">
        <p14:creationId xmlns:p14="http://schemas.microsoft.com/office/powerpoint/2010/main" xmlns="" val="4026979263"/>
      </p:ext>
    </p:extLst>
  </p:cSld>
  <p:clrMapOvr>
    <a:masterClrMapping/>
  </p:clrMapOvr>
  <mc:AlternateContent xmlns:mc="http://schemas.openxmlformats.org/markup-compatibility/2006">
    <mc:Choice xmlns:p14="http://schemas.microsoft.com/office/powerpoint/2010/main" xmlns="" Requires="p14">
      <p:transition p14:dur="0" advClick="0" advTm="20050"/>
    </mc:Choice>
    <mc:Fallback>
      <p:transition advClick="0" advTm="2005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Rectangle 1"/>
          <p:cNvSpPr/>
          <p:nvPr/>
        </p:nvSpPr>
        <p:spPr>
          <a:xfrm>
            <a:off x="239713" y="1512917"/>
            <a:ext cx="11282362" cy="787652"/>
          </a:xfrm>
          <a:prstGeom prst="rect">
            <a:avLst/>
          </a:prstGeom>
        </p:spPr>
        <p:txBody>
          <a:bodyPr wrap="square">
            <a:sp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ΜΑΧΗ ΜΟΡΟΒΑΣ – ΙΒΑΝ ΚΑΙ ΑΠΕΛΕΥΘΕΡΩΣΗ ΤΗΣ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ΚΟΡΥΤΣΑΣ</a:t>
            </a:r>
            <a:r>
              <a:rPr kumimoji="0" lang="el-GR" sz="1800" b="1" i="0" u="none" strike="noStrike" kern="1200" cap="none" spc="0" normalizeH="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 14 –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23 ΝΟΕΜΒΡΙΟΥ </a:t>
            </a: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1940</a:t>
            </a:r>
          </a:p>
          <a:p>
            <a:pPr marL="0" marR="0" lvl="0" indent="0" algn="just" defTabSz="914400" rtl="0" eaLnBrk="0" fontAlgn="base" latinLnBrk="0" hangingPunct="0">
              <a:lnSpc>
                <a:spcPct val="107000"/>
              </a:lnSpc>
              <a:spcBef>
                <a:spcPct val="0"/>
              </a:spcBef>
              <a:spcAft>
                <a:spcPts val="800"/>
              </a:spcAft>
              <a:buClrTx/>
              <a:buSzTx/>
              <a:buFontTx/>
              <a:buNone/>
              <a:tabLst/>
              <a:defRPr/>
            </a:pPr>
            <a:endPar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endParaRPr>
          </a:p>
        </p:txBody>
      </p:sp>
      <p:sp>
        <p:nvSpPr>
          <p:cNvPr id="7" name="Rectangle 3"/>
          <p:cNvSpPr>
            <a:spLocks noChangeArrowheads="1"/>
          </p:cNvSpPr>
          <p:nvPr/>
        </p:nvSpPr>
        <p:spPr bwMode="auto">
          <a:xfrm>
            <a:off x="863560" y="856114"/>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sp>
        <p:nvSpPr>
          <p:cNvPr id="8" name="Rectangle 7"/>
          <p:cNvSpPr/>
          <p:nvPr/>
        </p:nvSpPr>
        <p:spPr>
          <a:xfrm>
            <a:off x="239713" y="6304756"/>
            <a:ext cx="10772164" cy="1600438"/>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8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285750" marR="0" lvl="0" indent="-28575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l-GR" sz="1600" b="1"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0" normalizeH="0" baseline="0" noProof="0" dirty="0">
                <a:ln>
                  <a:noFill/>
                </a:ln>
                <a:solidFill>
                  <a:srgbClr val="000000"/>
                </a:solidFill>
                <a:effectLst/>
                <a:uLnTx/>
                <a:uFillTx/>
                <a:latin typeface="Arial" charset="0"/>
                <a:ea typeface="+mn-ea"/>
                <a:cs typeface="+mn-cs"/>
              </a:rPr>
              <a:t>. </a:t>
            </a:r>
          </a:p>
        </p:txBody>
      </p:sp>
      <p:graphicFrame>
        <p:nvGraphicFramePr>
          <p:cNvPr id="6" name="Διάγραμμα 5"/>
          <p:cNvGraphicFramePr/>
          <p:nvPr>
            <p:extLst>
              <p:ext uri="{D42A27DB-BD31-4B8C-83A1-F6EECF244321}">
                <p14:modId xmlns:p14="http://schemas.microsoft.com/office/powerpoint/2010/main" xmlns="" val="3679275048"/>
              </p:ext>
            </p:extLst>
          </p:nvPr>
        </p:nvGraphicFramePr>
        <p:xfrm>
          <a:off x="471361" y="2157983"/>
          <a:ext cx="10772164" cy="3669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58656612"/>
      </p:ext>
    </p:extLst>
  </p:cSld>
  <p:clrMapOvr>
    <a:masterClrMapping/>
  </p:clrMapOvr>
  <mc:AlternateContent xmlns:mc="http://schemas.openxmlformats.org/markup-compatibility/2006">
    <mc:Choice xmlns:p14="http://schemas.microsoft.com/office/powerpoint/2010/main" xmlns="" Requires="p14">
      <p:transition p14:dur="0" advClick="0" advTm="35050"/>
    </mc:Choice>
    <mc:Fallback>
      <p:transition advClick="0" advTm="3505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Rectangle 1"/>
          <p:cNvSpPr/>
          <p:nvPr/>
        </p:nvSpPr>
        <p:spPr>
          <a:xfrm>
            <a:off x="239712" y="1512917"/>
            <a:ext cx="11123231" cy="787652"/>
          </a:xfrm>
          <a:prstGeom prst="rect">
            <a:avLst/>
          </a:prstGeom>
        </p:spPr>
        <p:txBody>
          <a:bodyPr wrap="square">
            <a:sp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ΜΑΧΗ ΜΟΡΟΒΑΣ – ΙΒΑΝ ΚΑΙ ΑΠΕΛΕΥΘΕΡΩΣΗ ΤΗΣ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ΚΟΡΥΤΣΑΣ</a:t>
            </a:r>
            <a:r>
              <a:rPr kumimoji="0" lang="el-GR" sz="1800" b="1" i="0" u="none" strike="noStrike" kern="1200" cap="none" spc="0" normalizeH="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 14 –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23 ΝΟΕΜΒΡΙΟΥ </a:t>
            </a: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1940</a:t>
            </a:r>
          </a:p>
          <a:p>
            <a:pPr marL="0" marR="0" lvl="0" indent="0" algn="just" defTabSz="914400" rtl="0" eaLnBrk="0" fontAlgn="base" latinLnBrk="0" hangingPunct="0">
              <a:lnSpc>
                <a:spcPct val="107000"/>
              </a:lnSpc>
              <a:spcBef>
                <a:spcPct val="0"/>
              </a:spcBef>
              <a:spcAft>
                <a:spcPts val="800"/>
              </a:spcAft>
              <a:buClrTx/>
              <a:buSzTx/>
              <a:buFontTx/>
              <a:buNone/>
              <a:tabLst/>
              <a:defRPr/>
            </a:pPr>
            <a:endPar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endParaRPr>
          </a:p>
        </p:txBody>
      </p:sp>
      <p:graphicFrame>
        <p:nvGraphicFramePr>
          <p:cNvPr id="6" name="Διάγραμμα 5"/>
          <p:cNvGraphicFramePr/>
          <p:nvPr>
            <p:extLst>
              <p:ext uri="{D42A27DB-BD31-4B8C-83A1-F6EECF244321}">
                <p14:modId xmlns:p14="http://schemas.microsoft.com/office/powerpoint/2010/main" xmlns="" val="3679275048"/>
              </p:ext>
            </p:extLst>
          </p:nvPr>
        </p:nvGraphicFramePr>
        <p:xfrm>
          <a:off x="276288" y="1865377"/>
          <a:ext cx="10952543" cy="4035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3"/>
          <p:cNvSpPr>
            <a:spLocks noChangeArrowheads="1"/>
          </p:cNvSpPr>
          <p:nvPr/>
        </p:nvSpPr>
        <p:spPr bwMode="auto">
          <a:xfrm>
            <a:off x="863560" y="856114"/>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spTree>
    <p:extLst>
      <p:ext uri="{BB962C8B-B14F-4D97-AF65-F5344CB8AC3E}">
        <p14:creationId xmlns:p14="http://schemas.microsoft.com/office/powerpoint/2010/main" xmlns="" val="1758656612"/>
      </p:ext>
    </p:extLst>
  </p:cSld>
  <p:clrMapOvr>
    <a:masterClrMapping/>
  </p:clrMapOvr>
  <mc:AlternateContent xmlns:mc="http://schemas.openxmlformats.org/markup-compatibility/2006">
    <mc:Choice xmlns:p14="http://schemas.microsoft.com/office/powerpoint/2010/main" xmlns="" Requires="p14">
      <p:transition p14:dur="0" advClick="0" advTm="35050"/>
    </mc:Choice>
    <mc:Fallback>
      <p:transition advClick="0" advTm="3505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Rectangle 1"/>
          <p:cNvSpPr/>
          <p:nvPr/>
        </p:nvSpPr>
        <p:spPr>
          <a:xfrm>
            <a:off x="239712" y="1512917"/>
            <a:ext cx="11123231" cy="787652"/>
          </a:xfrm>
          <a:prstGeom prst="rect">
            <a:avLst/>
          </a:prstGeom>
        </p:spPr>
        <p:txBody>
          <a:bodyPr wrap="square">
            <a:sp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ΜΑΧΗ ΜΟΡΟΒΑΣ – ΙΒΑΝ ΚΑΙ ΑΠΕΛΕΥΘΕΡΩΣΗ ΤΗΣ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ΚΟΡΥΤΣΑΣ</a:t>
            </a:r>
            <a:r>
              <a:rPr kumimoji="0" lang="el-GR" sz="1800" b="1" i="0" u="none" strike="noStrike" kern="1200" cap="none" spc="0" normalizeH="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 14 –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23 ΝΟΕΜΒΡΙΟΥ </a:t>
            </a: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1940</a:t>
            </a:r>
          </a:p>
          <a:p>
            <a:pPr marL="0" marR="0" lvl="0" indent="0" algn="just" defTabSz="914400" rtl="0" eaLnBrk="0" fontAlgn="base" latinLnBrk="0" hangingPunct="0">
              <a:lnSpc>
                <a:spcPct val="107000"/>
              </a:lnSpc>
              <a:spcBef>
                <a:spcPct val="0"/>
              </a:spcBef>
              <a:spcAft>
                <a:spcPts val="800"/>
              </a:spcAft>
              <a:buClrTx/>
              <a:buSzTx/>
              <a:buFontTx/>
              <a:buNone/>
              <a:tabLst/>
              <a:defRPr/>
            </a:pPr>
            <a:endPar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endParaRPr>
          </a:p>
        </p:txBody>
      </p:sp>
      <p:graphicFrame>
        <p:nvGraphicFramePr>
          <p:cNvPr id="6" name="Διάγραμμα 5"/>
          <p:cNvGraphicFramePr/>
          <p:nvPr>
            <p:extLst>
              <p:ext uri="{D42A27DB-BD31-4B8C-83A1-F6EECF244321}">
                <p14:modId xmlns:p14="http://schemas.microsoft.com/office/powerpoint/2010/main" xmlns="" val="3679275048"/>
              </p:ext>
            </p:extLst>
          </p:nvPr>
        </p:nvGraphicFramePr>
        <p:xfrm>
          <a:off x="276288" y="1865377"/>
          <a:ext cx="10952543" cy="39136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3"/>
          <p:cNvSpPr>
            <a:spLocks noChangeArrowheads="1"/>
          </p:cNvSpPr>
          <p:nvPr/>
        </p:nvSpPr>
        <p:spPr bwMode="auto">
          <a:xfrm>
            <a:off x="863560" y="856114"/>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spTree>
    <p:extLst>
      <p:ext uri="{BB962C8B-B14F-4D97-AF65-F5344CB8AC3E}">
        <p14:creationId xmlns:p14="http://schemas.microsoft.com/office/powerpoint/2010/main" xmlns="" val="1758656612"/>
      </p:ext>
    </p:extLst>
  </p:cSld>
  <p:clrMapOvr>
    <a:masterClrMapping/>
  </p:clrMapOvr>
  <mc:AlternateContent xmlns:mc="http://schemas.openxmlformats.org/markup-compatibility/2006">
    <mc:Choice xmlns:p14="http://schemas.microsoft.com/office/powerpoint/2010/main" xmlns="" Requires="p14">
      <p:transition p14:dur="0" advClick="0" advTm="35050"/>
    </mc:Choice>
    <mc:Fallback>
      <p:transition advClick="0" advTm="3505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2060"/>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Rectangle 1"/>
          <p:cNvSpPr/>
          <p:nvPr/>
        </p:nvSpPr>
        <p:spPr>
          <a:xfrm>
            <a:off x="239713" y="1512917"/>
            <a:ext cx="11282362" cy="787652"/>
          </a:xfrm>
          <a:prstGeom prst="rect">
            <a:avLst/>
          </a:prstGeom>
        </p:spPr>
        <p:txBody>
          <a:bodyPr wrap="square">
            <a:sp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ΜΑΧΗ ΜΟΡΟΒΑΣ – ΙΒΑΝ ΚΑΙ ΑΠΕΛΕΥΘΕΡΩΣΗ ΤΗΣ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ΚΟΡΥΤΣΑΣ</a:t>
            </a:r>
            <a:r>
              <a:rPr kumimoji="0" lang="el-GR" sz="1800" b="1" i="0" u="none" strike="noStrike" kern="1200" cap="none" spc="0" normalizeH="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 14 – </a:t>
            </a:r>
            <a:r>
              <a:rPr kumimoji="0" lang="el-GR" sz="1800" b="1" i="0" u="none" strike="noStrike" kern="1200" cap="none" spc="0" normalizeH="0" baseline="0" noProof="0" dirty="0" smtClean="0">
                <a:ln>
                  <a:noFill/>
                </a:ln>
                <a:solidFill>
                  <a:srgbClr val="0070C0"/>
                </a:solidFill>
                <a:effectLst/>
                <a:uLnTx/>
                <a:uFillTx/>
                <a:latin typeface="Arial"/>
                <a:ea typeface="Calibri" panose="020F0502020204030204" pitchFamily="34" charset="0"/>
                <a:cs typeface="Times New Roman" panose="02020603050405020304" pitchFamily="18" charset="0"/>
              </a:rPr>
              <a:t>23 ΝΟΕΜΒΡΙΟΥ </a:t>
            </a:r>
            <a:r>
              <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rPr>
              <a:t>1940</a:t>
            </a:r>
          </a:p>
          <a:p>
            <a:pPr marL="0" marR="0" lvl="0" indent="0" algn="just" defTabSz="914400" rtl="0" eaLnBrk="0" fontAlgn="base" latinLnBrk="0" hangingPunct="0">
              <a:lnSpc>
                <a:spcPct val="107000"/>
              </a:lnSpc>
              <a:spcBef>
                <a:spcPct val="0"/>
              </a:spcBef>
              <a:spcAft>
                <a:spcPts val="800"/>
              </a:spcAft>
              <a:buClrTx/>
              <a:buSzTx/>
              <a:buFontTx/>
              <a:buNone/>
              <a:tabLst/>
              <a:defRPr/>
            </a:pPr>
            <a:endParaRPr kumimoji="0" lang="el-GR" sz="1800" b="1" i="0" u="none" strike="noStrike" kern="1200" cap="none" spc="0" normalizeH="0" baseline="0" noProof="0" dirty="0">
              <a:ln>
                <a:noFill/>
              </a:ln>
              <a:solidFill>
                <a:srgbClr val="0070C0"/>
              </a:solidFill>
              <a:effectLst/>
              <a:uLnTx/>
              <a:uFillTx/>
              <a:latin typeface="Arial"/>
              <a:ea typeface="Calibri" panose="020F0502020204030204" pitchFamily="34" charset="0"/>
              <a:cs typeface="Times New Roman" panose="02020603050405020304" pitchFamily="18" charset="0"/>
            </a:endParaRPr>
          </a:p>
        </p:txBody>
      </p:sp>
      <p:sp>
        <p:nvSpPr>
          <p:cNvPr id="7" name="Rectangle 3"/>
          <p:cNvSpPr>
            <a:spLocks noChangeArrowheads="1"/>
          </p:cNvSpPr>
          <p:nvPr/>
        </p:nvSpPr>
        <p:spPr bwMode="auto">
          <a:xfrm>
            <a:off x="863560" y="856114"/>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sp>
        <p:nvSpPr>
          <p:cNvPr id="8" name="Rectangle 7"/>
          <p:cNvSpPr/>
          <p:nvPr/>
        </p:nvSpPr>
        <p:spPr>
          <a:xfrm>
            <a:off x="239713" y="6304756"/>
            <a:ext cx="10772164" cy="1600438"/>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8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285750" marR="0" lvl="0" indent="-28575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l-GR" sz="1600" b="1"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l-GR" sz="16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0" normalizeH="0" baseline="0" noProof="0" dirty="0">
                <a:ln>
                  <a:noFill/>
                </a:ln>
                <a:solidFill>
                  <a:srgbClr val="000000"/>
                </a:solidFill>
                <a:effectLst/>
                <a:uLnTx/>
                <a:uFillTx/>
                <a:latin typeface="Arial" charset="0"/>
                <a:ea typeface="+mn-ea"/>
                <a:cs typeface="+mn-cs"/>
              </a:rPr>
              <a:t>. </a:t>
            </a:r>
          </a:p>
        </p:txBody>
      </p:sp>
      <p:graphicFrame>
        <p:nvGraphicFramePr>
          <p:cNvPr id="6" name="Διάγραμμα 5"/>
          <p:cNvGraphicFramePr/>
          <p:nvPr>
            <p:extLst>
              <p:ext uri="{D42A27DB-BD31-4B8C-83A1-F6EECF244321}">
                <p14:modId xmlns:p14="http://schemas.microsoft.com/office/powerpoint/2010/main" xmlns="" val="3679275048"/>
              </p:ext>
            </p:extLst>
          </p:nvPr>
        </p:nvGraphicFramePr>
        <p:xfrm>
          <a:off x="471361" y="2157983"/>
          <a:ext cx="10772164" cy="3669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58656612"/>
      </p:ext>
    </p:extLst>
  </p:cSld>
  <p:clrMapOvr>
    <a:masterClrMapping/>
  </p:clrMapOvr>
  <mc:AlternateContent xmlns:mc="http://schemas.openxmlformats.org/markup-compatibility/2006">
    <mc:Choice xmlns:p14="http://schemas.microsoft.com/office/powerpoint/2010/main" xmlns="" Requires="p14">
      <p:transition p14:dur="0" advClick="0" advTm="35050"/>
    </mc:Choice>
    <mc:Fallback>
      <p:transition advClick="0" advTm="3505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eaLnBrk="1" hangingPunct="1"/>
            <a:r>
              <a:rPr lang="el-GR" altLang="el-GR" dirty="0">
                <a:solidFill>
                  <a:srgbClr val="0066FF"/>
                </a:solidFill>
              </a:rPr>
              <a:t>ΓΕΝΙΚΟ ΕΠΙΤΕΛΕΙΟ ΣΤΡΑΤΟΥ </a:t>
            </a:r>
          </a:p>
          <a:p>
            <a:pPr eaLnBrk="1" hangingPunct="1"/>
            <a:r>
              <a:rPr lang="el-GR" altLang="el-GR" dirty="0">
                <a:solidFill>
                  <a:srgbClr val="0066FF"/>
                </a:solidFill>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a:defRPr/>
            </a:pPr>
            <a:fld id="{CEB4EF92-E7F0-4141-AFC9-7387A962C930}" type="slidenum">
              <a:rPr lang="el-GR" altLang="el-GR" smtClean="0"/>
              <a:pPr>
                <a:defRPr/>
              </a:pPr>
              <a:t>13</a:t>
            </a:fld>
            <a:endParaRPr lang="el-GR" altLang="el-GR" dirty="0"/>
          </a:p>
        </p:txBody>
      </p:sp>
      <p:sp>
        <p:nvSpPr>
          <p:cNvPr id="8"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algn="ctr">
              <a:defRPr/>
            </a:pPr>
            <a:r>
              <a:rPr lang="el-GR" sz="2400" dirty="0">
                <a:solidFill>
                  <a:schemeClr val="accent3">
                    <a:lumMod val="75000"/>
                  </a:schemeClr>
                </a:solidFill>
              </a:rPr>
              <a:t>ΙΣΤΟΡΙΚΟ ΑΦΙΕΡΩΜΑ ΜΗΝΟΣ ΝΟΕΜΒΡΙΟΥ</a:t>
            </a:r>
          </a:p>
        </p:txBody>
      </p:sp>
      <p:pic>
        <p:nvPicPr>
          <p:cNvPr id="4" name="Εικόνα 3">
            <a:extLst>
              <a:ext uri="{FF2B5EF4-FFF2-40B4-BE49-F238E27FC236}">
                <a16:creationId xmlns:a16="http://schemas.microsoft.com/office/drawing/2014/main" xmlns="" id="{95603281-0179-B993-E6C1-8B37A342B51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6" y="1420039"/>
            <a:ext cx="7570313" cy="4421599"/>
          </a:xfrm>
          <a:prstGeom prst="rect">
            <a:avLst/>
          </a:prstGeom>
        </p:spPr>
      </p:pic>
    </p:spTree>
    <p:extLst>
      <p:ext uri="{BB962C8B-B14F-4D97-AF65-F5344CB8AC3E}">
        <p14:creationId xmlns:p14="http://schemas.microsoft.com/office/powerpoint/2010/main" xmlns="" val="2700275443"/>
      </p:ext>
    </p:extLst>
  </p:cSld>
  <p:clrMapOvr>
    <a:masterClrMapping/>
  </p:clrMapOvr>
  <mc:AlternateContent xmlns:mc="http://schemas.openxmlformats.org/markup-compatibility/2006">
    <mc:Choice xmlns:p14="http://schemas.microsoft.com/office/powerpoint/2010/main" xmlns="" Requires="p14">
      <p:transition p14:dur="10" advClick="0" advTm="24050"/>
    </mc:Choice>
    <mc:Fallback>
      <p:transition advClick="0" advTm="2405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pic>
        <p:nvPicPr>
          <p:cNvPr id="3" name="Εικόνα 2">
            <a:extLst>
              <a:ext uri="{FF2B5EF4-FFF2-40B4-BE49-F238E27FC236}">
                <a16:creationId xmlns:a16="http://schemas.microsoft.com/office/drawing/2014/main" xmlns="" id="{5CE0AA6E-04AB-A5FF-D638-975A085A99B2}"/>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6" y="1333424"/>
            <a:ext cx="7570313" cy="4701023"/>
          </a:xfrm>
          <a:prstGeom prst="rect">
            <a:avLst/>
          </a:prstGeom>
        </p:spPr>
      </p:pic>
    </p:spTree>
    <p:extLst>
      <p:ext uri="{BB962C8B-B14F-4D97-AF65-F5344CB8AC3E}">
        <p14:creationId xmlns:p14="http://schemas.microsoft.com/office/powerpoint/2010/main" xmlns="" val="958194967"/>
      </p:ext>
    </p:extLst>
  </p:cSld>
  <p:clrMapOvr>
    <a:masterClrMapping/>
  </p:clrMapOvr>
  <mc:AlternateContent xmlns:mc="http://schemas.openxmlformats.org/markup-compatibility/2006">
    <mc:Choice xmlns:p14="http://schemas.microsoft.com/office/powerpoint/2010/main" xmlns="" Requires="p14">
      <p:transition p14:dur="10" advClick="0" advTm="24050"/>
    </mc:Choice>
    <mc:Fallback>
      <p:transition advClick="0" advTm="2405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pic>
        <p:nvPicPr>
          <p:cNvPr id="4" name="Εικόνα 3">
            <a:extLst>
              <a:ext uri="{FF2B5EF4-FFF2-40B4-BE49-F238E27FC236}">
                <a16:creationId xmlns:a16="http://schemas.microsoft.com/office/drawing/2014/main" xmlns="" id="{FEA0E015-6617-9A22-10CB-E50FB86F11C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21372" y="1333424"/>
            <a:ext cx="7570313" cy="4679675"/>
          </a:xfrm>
          <a:prstGeom prst="rect">
            <a:avLst/>
          </a:prstGeom>
        </p:spPr>
      </p:pic>
    </p:spTree>
    <p:extLst>
      <p:ext uri="{BB962C8B-B14F-4D97-AF65-F5344CB8AC3E}">
        <p14:creationId xmlns:p14="http://schemas.microsoft.com/office/powerpoint/2010/main" xmlns="" val="4058920115"/>
      </p:ext>
    </p:extLst>
  </p:cSld>
  <p:clrMapOvr>
    <a:masterClrMapping/>
  </p:clrMapOvr>
  <mc:AlternateContent xmlns:mc="http://schemas.openxmlformats.org/markup-compatibility/2006">
    <mc:Choice xmlns:p14="http://schemas.microsoft.com/office/powerpoint/2010/main" xmlns="" Requires="p14">
      <p:transition p14:dur="10" advClick="0" advTm="24050"/>
    </mc:Choice>
    <mc:Fallback>
      <p:transition advClick="0" advTm="2405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pic>
        <p:nvPicPr>
          <p:cNvPr id="4" name="Εικόνα 3">
            <a:extLst>
              <a:ext uri="{FF2B5EF4-FFF2-40B4-BE49-F238E27FC236}">
                <a16:creationId xmlns:a16="http://schemas.microsoft.com/office/drawing/2014/main" xmlns="" id="{CD913A11-6A17-EE0C-B970-696D6D0267EA}"/>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6" y="1333424"/>
            <a:ext cx="6773626" cy="4745159"/>
          </a:xfrm>
          <a:prstGeom prst="rect">
            <a:avLst/>
          </a:prstGeom>
        </p:spPr>
      </p:pic>
    </p:spTree>
    <p:extLst>
      <p:ext uri="{BB962C8B-B14F-4D97-AF65-F5344CB8AC3E}">
        <p14:creationId xmlns:p14="http://schemas.microsoft.com/office/powerpoint/2010/main" xmlns="" val="3997633562"/>
      </p:ext>
    </p:extLst>
  </p:cSld>
  <p:clrMapOvr>
    <a:masterClrMapping/>
  </p:clrMapOvr>
  <mc:AlternateContent xmlns:mc="http://schemas.openxmlformats.org/markup-compatibility/2006">
    <mc:Choice xmlns:p14="http://schemas.microsoft.com/office/powerpoint/2010/main" xmlns="" Requires="p14">
      <p:transition p14:dur="10" advClick="0" advTm="24050"/>
    </mc:Choice>
    <mc:Fallback>
      <p:transition advClick="0" advTm="2405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pic>
        <p:nvPicPr>
          <p:cNvPr id="4" name="Εικόνα 3">
            <a:extLst>
              <a:ext uri="{FF2B5EF4-FFF2-40B4-BE49-F238E27FC236}">
                <a16:creationId xmlns:a16="http://schemas.microsoft.com/office/drawing/2014/main" xmlns="" id="{4D59AF6C-143F-AA69-39D3-14B9A027053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92776" y="1333424"/>
            <a:ext cx="5301003" cy="4735603"/>
          </a:xfrm>
          <a:prstGeom prst="rect">
            <a:avLst/>
          </a:prstGeom>
        </p:spPr>
      </p:pic>
    </p:spTree>
    <p:extLst>
      <p:ext uri="{BB962C8B-B14F-4D97-AF65-F5344CB8AC3E}">
        <p14:creationId xmlns:p14="http://schemas.microsoft.com/office/powerpoint/2010/main" xmlns="" val="2528587509"/>
      </p:ext>
    </p:extLst>
  </p:cSld>
  <p:clrMapOvr>
    <a:masterClrMapping/>
  </p:clrMapOvr>
  <mc:AlternateContent xmlns:mc="http://schemas.openxmlformats.org/markup-compatibility/2006">
    <mc:Choice xmlns:p14="http://schemas.microsoft.com/office/powerpoint/2010/main" xmlns="" Requires="p14">
      <p:transition p14:dur="10" advClick="0" advTm="24050"/>
    </mc:Choice>
    <mc:Fallback>
      <p:transition advClick="0" advTm="2405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a:spLocks noChangeArrowheads="1"/>
          </p:cNvSpPr>
          <p:nvPr/>
        </p:nvSpPr>
        <p:spPr bwMode="auto">
          <a:xfrm>
            <a:off x="782639" y="248290"/>
            <a:ext cx="3338986"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ΓΕΝΙΚΟ ΕΠΙΤΕΛΕΙΟ ΣΤΡΑΤΟΥ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l-GR" sz="1400" b="1" i="0" u="none" strike="noStrike" kern="1200" cap="none" spc="0" normalizeH="0" baseline="0" noProof="0" dirty="0">
                <a:ln>
                  <a:noFill/>
                </a:ln>
                <a:solidFill>
                  <a:srgbClr val="0066FF"/>
                </a:solidFill>
                <a:effectLst/>
                <a:uLnTx/>
                <a:uFillTx/>
                <a:latin typeface="Arial" charset="0"/>
                <a:ea typeface="+mn-ea"/>
                <a:cs typeface="+mn-cs"/>
              </a:rPr>
              <a:t>Δ4 (ΔΙΕΥΘΥΝΣΗ ΙΣΤΟΡΙΑΣ ΣΤΡΑΤΟΥ)</a:t>
            </a:r>
          </a:p>
        </p:txBody>
      </p:sp>
      <p:sp>
        <p:nvSpPr>
          <p:cNvPr id="37" name="36 - Θέση αριθμού διαφάνειας"/>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4EF92-E7F0-4141-AFC9-7387A962C930}" type="slidenum">
              <a:rPr kumimoji="0" lang="el-GR" altLang="el-GR"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l-GR" altLang="el-GR"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Rectangle 3"/>
          <p:cNvSpPr>
            <a:spLocks noChangeArrowheads="1"/>
          </p:cNvSpPr>
          <p:nvPr/>
        </p:nvSpPr>
        <p:spPr bwMode="auto">
          <a:xfrm>
            <a:off x="892776" y="858125"/>
            <a:ext cx="6989422" cy="475299"/>
          </a:xfrm>
          <a:prstGeom prst="rect">
            <a:avLst/>
          </a:prstGeom>
          <a:solidFill>
            <a:srgbClr val="002060"/>
          </a:solidFill>
          <a:ln w="9525" algn="ctr">
            <a:noFill/>
            <a:miter lim="800000"/>
            <a:headEnd/>
            <a:tailEnd/>
          </a:ln>
          <a:effectLst>
            <a:outerShdw blurRad="50800" dist="38100" dir="5400000" algn="t" rotWithShape="0">
              <a:prstClr val="black">
                <a:alpha val="40000"/>
              </a:prstClr>
            </a:outerShdw>
          </a:effectLst>
        </p:spPr>
        <p:txBody>
          <a:bodyPr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1" i="0" u="none" strike="noStrike" kern="1200" cap="none" spc="0" normalizeH="0" baseline="0" noProof="0" dirty="0">
                <a:ln>
                  <a:noFill/>
                </a:ln>
                <a:solidFill>
                  <a:srgbClr val="FFFFE9">
                    <a:lumMod val="75000"/>
                  </a:srgbClr>
                </a:solidFill>
                <a:effectLst/>
                <a:uLnTx/>
                <a:uFillTx/>
                <a:latin typeface="Arial" charset="0"/>
                <a:ea typeface="+mn-ea"/>
                <a:cs typeface="+mn-cs"/>
              </a:rPr>
              <a:t>ΙΣΤΟΡΙΚΟ ΑΦΙΕΡΩΜΑ ΜΗΝΟΣ ΝΟΕΜΒΡΙΟΥ</a:t>
            </a:r>
          </a:p>
        </p:txBody>
      </p:sp>
      <p:pic>
        <p:nvPicPr>
          <p:cNvPr id="4" name="Εικόνα 3">
            <a:extLst>
              <a:ext uri="{FF2B5EF4-FFF2-40B4-BE49-F238E27FC236}">
                <a16:creationId xmlns:a16="http://schemas.microsoft.com/office/drawing/2014/main" xmlns="" id="{D944559C-DAC4-AE7F-D55E-D61BB530444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60412" y="1323894"/>
            <a:ext cx="7242125" cy="4761317"/>
          </a:xfrm>
          <a:prstGeom prst="rect">
            <a:avLst/>
          </a:prstGeom>
        </p:spPr>
      </p:pic>
    </p:spTree>
    <p:extLst>
      <p:ext uri="{BB962C8B-B14F-4D97-AF65-F5344CB8AC3E}">
        <p14:creationId xmlns:p14="http://schemas.microsoft.com/office/powerpoint/2010/main" xmlns="" val="538195682"/>
      </p:ext>
    </p:extLst>
  </p:cSld>
  <p:clrMapOvr>
    <a:masterClrMapping/>
  </p:clrMapOvr>
  <mc:AlternateContent xmlns:mc="http://schemas.openxmlformats.org/markup-compatibility/2006">
    <mc:Choice xmlns:p14="http://schemas.microsoft.com/office/powerpoint/2010/main" xmlns="" Requires="p14">
      <p:transition p14:dur="10" advClick="0" advTm="24050"/>
    </mc:Choice>
    <mc:Fallback>
      <p:transition advClick="0" advTm="24050"/>
    </mc:Fallback>
  </mc:AlternateContent>
</p:sld>
</file>

<file path=ppt/theme/theme1.xml><?xml version="1.0" encoding="utf-8"?>
<a:theme xmlns:a="http://schemas.openxmlformats.org/drawingml/2006/main" name="HAGS-GR_1">
  <a:themeElements>
    <a:clrScheme name="HAGS-GR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HAGS-GR_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808000"/>
        </a:solidFill>
        <a:ln w="12700" cap="rnd" cmpd="sng" algn="ctr">
          <a:solidFill>
            <a:schemeClr val="accent1"/>
          </a:solidFill>
          <a:prstDash val="sysDot"/>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l-GR"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808000"/>
        </a:solidFill>
        <a:ln w="12700" cap="rnd" cmpd="sng" algn="ctr">
          <a:solidFill>
            <a:schemeClr val="accent1"/>
          </a:solidFill>
          <a:prstDash val="sysDot"/>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l-GR"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HAGS-GR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AGS-GR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AGS-GR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AGS-GR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AGS-GR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AGS-GR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AGS-GR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AGS-GR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AGS-GR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AGS-GR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AGS-GR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AGS-GR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29053</TotalTime>
  <Words>1340</Words>
  <Application>Microsoft Office PowerPoint</Application>
  <PresentationFormat>Προσαρμογή</PresentationFormat>
  <Paragraphs>277</Paragraphs>
  <Slides>18</Slides>
  <Notes>17</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HAGS-GR_1</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Τχης (ΠΒ) Ζάρας Νικόλαος</dc:creator>
  <cp:lastModifiedBy>d.xifaras</cp:lastModifiedBy>
  <cp:revision>2823</cp:revision>
  <cp:lastPrinted>2015-11-06T12:49:49Z</cp:lastPrinted>
  <dcterms:created xsi:type="dcterms:W3CDTF">1601-01-01T00:00:00Z</dcterms:created>
  <dcterms:modified xsi:type="dcterms:W3CDTF">2022-10-21T06:34:20Z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