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9"/>
  </p:notesMasterIdLst>
  <p:handoutMasterIdLst>
    <p:handoutMasterId r:id="rId10"/>
  </p:handoutMasterIdLst>
  <p:sldIdLst>
    <p:sldId id="1174" r:id="rId2"/>
    <p:sldId id="1187" r:id="rId3"/>
    <p:sldId id="1176" r:id="rId4"/>
    <p:sldId id="1177" r:id="rId5"/>
    <p:sldId id="1175" r:id="rId6"/>
    <p:sldId id="1188" r:id="rId7"/>
    <p:sldId id="1189" r:id="rId8"/>
  </p:sldIdLst>
  <p:sldSz cx="11522075" cy="6480175"/>
  <p:notesSz cx="6797675" cy="9926638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020">
          <p15:clr>
            <a:srgbClr val="A4A3A4"/>
          </p15:clr>
        </p15:guide>
        <p15:guide id="2" pos="3516" userDrawn="1">
          <p15:clr>
            <a:srgbClr val="A4A3A4"/>
          </p15:clr>
        </p15:guide>
        <p15:guide id="3" orient="horz" pos="2041" userDrawn="1">
          <p15:clr>
            <a:srgbClr val="A4A3A4"/>
          </p15:clr>
        </p15:guide>
        <p15:guide id="4" pos="3629" userDrawn="1">
          <p15:clr>
            <a:srgbClr val="A4A3A4"/>
          </p15:clr>
        </p15:guide>
        <p15:guide id="5" pos="3742" userDrawn="1">
          <p15:clr>
            <a:srgbClr val="A4A3A4"/>
          </p15:clr>
        </p15:guide>
        <p15:guide id="6" orient="horz" pos="21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0000"/>
    <a:srgbClr val="0033CC"/>
    <a:srgbClr val="BAADA7"/>
    <a:srgbClr val="FBE3DD"/>
    <a:srgbClr val="0066FF"/>
    <a:srgbClr val="E3F5E9"/>
    <a:srgbClr val="53D2FF"/>
    <a:srgbClr val="33CCFF"/>
    <a:srgbClr val="FFCCFF"/>
    <a:srgbClr val="B0A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40" autoAdjust="0"/>
    <p:restoredTop sz="99653" autoAdjust="0"/>
  </p:normalViewPr>
  <p:slideViewPr>
    <p:cSldViewPr snapToGrid="0">
      <p:cViewPr varScale="1">
        <p:scale>
          <a:sx n="66" d="100"/>
          <a:sy n="66" d="100"/>
        </p:scale>
        <p:origin x="-108" y="-1140"/>
      </p:cViewPr>
      <p:guideLst>
        <p:guide orient="horz" pos="2020"/>
        <p:guide orient="horz" pos="2041"/>
        <p:guide orient="horz" pos="2132"/>
        <p:guide pos="3516"/>
        <p:guide pos="3629"/>
        <p:guide pos="37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694"/>
    </p:cViewPr>
  </p:sorterViewPr>
  <p:notesViewPr>
    <p:cSldViewPr snapToGrid="0">
      <p:cViewPr>
        <p:scale>
          <a:sx n="100" d="100"/>
          <a:sy n="100" d="100"/>
        </p:scale>
        <p:origin x="-2520" y="-3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357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357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239BE2DA-8F8D-4662-A0A8-D79FCF8F1378}" type="slidenum">
              <a:rPr lang="el-GR" altLang="el-GR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34951641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noProof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l-GR" noProof="0"/>
              <a:t>Δεύτερου επιπέδου</a:t>
            </a:r>
          </a:p>
          <a:p>
            <a:pPr lvl="2"/>
            <a:r>
              <a:rPr lang="el-GR" altLang="el-GR" noProof="0"/>
              <a:t>Τρίτου επιπέδου</a:t>
            </a:r>
          </a:p>
          <a:p>
            <a:pPr lvl="3"/>
            <a:r>
              <a:rPr lang="el-GR" altLang="el-GR" noProof="0"/>
              <a:t>Τέταρτου επιπέδου</a:t>
            </a:r>
          </a:p>
          <a:p>
            <a:pPr lvl="4"/>
            <a:r>
              <a:rPr lang="el-GR" altLang="el-GR" noProof="0"/>
              <a:t>Πέμπτου επιπέδου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05DC9615-B51A-43E3-9892-79449F8D9A81}" type="slidenum">
              <a:rPr lang="el-GR" altLang="el-GR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9632388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1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348497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2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584478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3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833117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4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309702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5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6769094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6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584478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7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584478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440260" y="1060529"/>
            <a:ext cx="8641556" cy="2256061"/>
          </a:xfrm>
        </p:spPr>
        <p:txBody>
          <a:bodyPr anchor="b"/>
          <a:lstStyle>
            <a:lvl1pPr algn="ctr">
              <a:defRPr sz="5669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440260" y="3403592"/>
            <a:ext cx="8641556" cy="1564542"/>
          </a:xfrm>
        </p:spPr>
        <p:txBody>
          <a:bodyPr/>
          <a:lstStyle>
            <a:lvl1pPr marL="0" indent="0" algn="ctr">
              <a:buNone/>
              <a:defRPr sz="2268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23/8/2023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62627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23/8/2023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35755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86141" y="1615545"/>
            <a:ext cx="9937790" cy="269557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86141" y="4336618"/>
            <a:ext cx="9937790" cy="1417538"/>
          </a:xfrm>
        </p:spPr>
        <p:txBody>
          <a:bodyPr/>
          <a:lstStyle>
            <a:lvl1pPr marL="0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1pPr>
            <a:lvl2pPr marL="432008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86401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3pPr>
            <a:lvl4pPr marL="1296025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4pPr>
            <a:lvl5pPr marL="1728033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5pPr>
            <a:lvl6pPr marL="2160041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6pPr>
            <a:lvl7pPr marL="2592050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7pPr>
            <a:lvl8pPr marL="3024058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8pPr>
            <a:lvl9pPr marL="3456066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23/8/2023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17010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792143" y="1725046"/>
            <a:ext cx="4896882" cy="4111612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5833050" y="1725046"/>
            <a:ext cx="4896882" cy="4111612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23/8/2023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387594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93643" y="345010"/>
            <a:ext cx="9937790" cy="1252534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93644" y="1588543"/>
            <a:ext cx="4874377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793644" y="2367064"/>
            <a:ext cx="4874377" cy="3481594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5833050" y="1588543"/>
            <a:ext cx="4898383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5833050" y="2367064"/>
            <a:ext cx="4898383" cy="3481594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23/8/2023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6198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23/8/2023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611356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23/8/2023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32431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93644" y="432012"/>
            <a:ext cx="3716169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898383" y="933026"/>
            <a:ext cx="5833050" cy="4605124"/>
          </a:xfrm>
        </p:spPr>
        <p:txBody>
          <a:bodyPr/>
          <a:lstStyle>
            <a:lvl1pPr>
              <a:defRPr sz="3024"/>
            </a:lvl1pPr>
            <a:lvl2pPr>
              <a:defRPr sz="2646"/>
            </a:lvl2pPr>
            <a:lvl3pPr>
              <a:defRPr sz="2268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793644" y="1944052"/>
            <a:ext cx="3716169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23/8/2023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315935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93644" y="432012"/>
            <a:ext cx="3716169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4898383" y="933026"/>
            <a:ext cx="5833050" cy="4605124"/>
          </a:xfrm>
        </p:spPr>
        <p:txBody>
          <a:bodyPr/>
          <a:lstStyle>
            <a:lvl1pPr marL="0" indent="0">
              <a:buNone/>
              <a:defRPr sz="3024"/>
            </a:lvl1pPr>
            <a:lvl2pPr marL="432008" indent="0">
              <a:buNone/>
              <a:defRPr sz="2646"/>
            </a:lvl2pPr>
            <a:lvl3pPr marL="864017" indent="0">
              <a:buNone/>
              <a:defRPr sz="2268"/>
            </a:lvl3pPr>
            <a:lvl4pPr marL="1296025" indent="0">
              <a:buNone/>
              <a:defRPr sz="1890"/>
            </a:lvl4pPr>
            <a:lvl5pPr marL="1728033" indent="0">
              <a:buNone/>
              <a:defRPr sz="1890"/>
            </a:lvl5pPr>
            <a:lvl6pPr marL="2160041" indent="0">
              <a:buNone/>
              <a:defRPr sz="1890"/>
            </a:lvl6pPr>
            <a:lvl7pPr marL="2592050" indent="0">
              <a:buNone/>
              <a:defRPr sz="1890"/>
            </a:lvl7pPr>
            <a:lvl8pPr marL="3024058" indent="0">
              <a:buNone/>
              <a:defRPr sz="1890"/>
            </a:lvl8pPr>
            <a:lvl9pPr marL="3456066" indent="0">
              <a:buNone/>
              <a:defRPr sz="189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793644" y="1944052"/>
            <a:ext cx="3716169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23/8/2023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00763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23/8/2023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4191391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245485" y="345009"/>
            <a:ext cx="2484447" cy="5491649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792143" y="345009"/>
            <a:ext cx="7309316" cy="5491649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23/8/2023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82463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7788" y="6116638"/>
            <a:ext cx="2689225" cy="32226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A30D3-3AF9-43CD-A367-86E3C37154DC}" type="slidenum">
              <a:rPr lang="el-GR" altLang="el-GR"/>
              <a:pPr>
                <a:defRPr/>
              </a:pPr>
              <a:t>‹#›</a:t>
            </a:fld>
            <a:endParaRPr lang="el-GR" altLang="el-GR" dirty="0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3130550" y="6200775"/>
            <a:ext cx="5443538" cy="101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792143" y="345010"/>
            <a:ext cx="9937790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92143" y="1725046"/>
            <a:ext cx="9937790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792143" y="6006163"/>
            <a:ext cx="259246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D9DD9-0F3B-42F1-98A4-A16B2C99C900}" type="datetimeFigureOut">
              <a:rPr lang="el-GR" smtClean="0"/>
              <a:pPr/>
              <a:t>23/8/2023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816688" y="6006163"/>
            <a:ext cx="388870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137465" y="6006163"/>
            <a:ext cx="259246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664240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50" r:id="rId12"/>
  </p:sldLayoutIdLst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1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6 - Ορθογώνιο"/>
          <p:cNvSpPr>
            <a:spLocks noChangeArrowheads="1"/>
          </p:cNvSpPr>
          <p:nvPr/>
        </p:nvSpPr>
        <p:spPr bwMode="auto">
          <a:xfrm>
            <a:off x="7695970" y="10296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ΓΕΝΙΚΟ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ΕΠΙΤΕΛΕΙΟ ΣΤΡΑΤΟΥ </a:t>
            </a:r>
          </a:p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ΔΙΕΥΘΥΝΣΗ </a:t>
            </a:r>
            <a:r>
              <a:rPr lang="en-US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ΙΣΤΟΡΙΑΣ ΣΤΡΑΤΟΥ</a:t>
            </a:r>
            <a:endParaRPr lang="el-GR" altLang="el-GR" sz="1600" b="1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832850" y="6143625"/>
            <a:ext cx="2689225" cy="322263"/>
          </a:xfrm>
        </p:spPr>
        <p:txBody>
          <a:bodyPr/>
          <a:lstStyle/>
          <a:p>
            <a:pPr>
              <a:defRPr/>
            </a:pPr>
            <a:fld id="{CEB4EF92-E7F0-4141-AFC9-7387A962C930}" type="slidenum">
              <a:rPr lang="el-GR" altLang="el-GR" smtClean="0"/>
              <a:pPr>
                <a:defRPr/>
              </a:pPr>
              <a:t>1</a:t>
            </a:fld>
            <a:endParaRPr lang="el-GR" altLang="el-GR" dirty="0"/>
          </a:p>
        </p:txBody>
      </p:sp>
      <p:pic>
        <p:nvPicPr>
          <p:cNvPr id="12" name="Picture 2"/>
          <p:cNvPicPr>
            <a:picLocks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07543" y="1654629"/>
            <a:ext cx="2917371" cy="3234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ROYALTY FREE Epic Background Music _ Cinematic Background Music Royalty Free by MUSIC4VIDEO">
            <a:hlinkClick r:id="" action="ppaction://media"/>
            <a:extLst>
              <a:ext uri="{FF2B5EF4-FFF2-40B4-BE49-F238E27FC236}">
                <a16:creationId xmlns:a16="http://schemas.microsoft.com/office/drawing/2014/main" xmlns="" id="{DB35BDEC-D29A-4455-8E59-52723E74929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0646.4"/>
                </p14:media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254109" y="5378450"/>
            <a:ext cx="406400" cy="406400"/>
          </a:xfrm>
          <a:prstGeom prst="rect">
            <a:avLst/>
          </a:prstGeom>
        </p:spPr>
      </p:pic>
      <p:sp>
        <p:nvSpPr>
          <p:cNvPr id="7" name="7 - TextBox"/>
          <p:cNvSpPr txBox="1"/>
          <p:nvPr/>
        </p:nvSpPr>
        <p:spPr>
          <a:xfrm>
            <a:off x="1912299" y="5227707"/>
            <a:ext cx="7427602" cy="7078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Η </a:t>
            </a:r>
            <a:r>
              <a:rPr lang="el-GR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ΑΠΕΛΕΥΘΕΡΩΣΗ </a:t>
            </a: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ΤΗΣ </a:t>
            </a:r>
            <a:r>
              <a:rPr lang="el-GR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ΘΕΣΣΑΛΟΝΙΚΗΣ</a:t>
            </a: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(26 Οκτωβρίου 1912)</a:t>
            </a:r>
            <a:endParaRPr lang="el-GR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19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EF92-E7F0-4141-AFC9-7387A962C930}" type="slidenum">
              <a:rPr lang="el-GR" altLang="el-GR" smtClean="0"/>
              <a:pPr/>
              <a:t>2</a:t>
            </a:fld>
            <a:endParaRPr lang="el-GR" altLang="el-GR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179246" y="699184"/>
            <a:ext cx="6989422" cy="556737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ΙΣΤΟΡΙΚΟ ΑΦΙΕΡΩΜΑ ΜΗΝΟΣ </a:t>
            </a:r>
            <a:r>
              <a:rPr lang="el-G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ΟΚΤΩΒΡΙΟΥ</a:t>
            </a:r>
            <a:endParaRPr lang="el-G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005" y="-17184"/>
            <a:ext cx="900497" cy="9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6 - Ορθογώνιο"/>
          <p:cNvSpPr>
            <a:spLocks noChangeArrowheads="1"/>
          </p:cNvSpPr>
          <p:nvPr/>
        </p:nvSpPr>
        <p:spPr bwMode="auto">
          <a:xfrm>
            <a:off x="7695970" y="10296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ΓΕΝΙΚΟ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ΕΠΙΤΕΛΕΙΟ ΣΤΡΑΤΟΥ </a:t>
            </a:r>
          </a:p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ΔΙΕΥΘΥΝΣΗ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ΙΣΤΟΡΙΑΣ </a:t>
            </a:r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ΣΤΡΑΤΟΥ</a:t>
            </a:r>
            <a:endParaRPr lang="el-GR" altLang="el-GR" sz="1600" b="1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7 - TextBox"/>
          <p:cNvSpPr txBox="1"/>
          <p:nvPr/>
        </p:nvSpPr>
        <p:spPr>
          <a:xfrm>
            <a:off x="653143" y="1359258"/>
            <a:ext cx="1017451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Η ΑΠΕΛΕΥΘΕΡΩΣΗ ΤΗΣ </a:t>
            </a:r>
            <a:r>
              <a:rPr lang="el-GR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ΘΕΣΣΑΛΟΝΙΚΗΣ  (26 </a:t>
            </a: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Οκτωβρίου 1912) </a:t>
            </a:r>
          </a:p>
        </p:txBody>
      </p:sp>
      <p:sp>
        <p:nvSpPr>
          <p:cNvPr id="17" name="8 - TextBox"/>
          <p:cNvSpPr txBox="1"/>
          <p:nvPr/>
        </p:nvSpPr>
        <p:spPr>
          <a:xfrm>
            <a:off x="5740399" y="2729572"/>
            <a:ext cx="4956629" cy="341632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i="1" dirty="0" err="1"/>
              <a:t>Ἀρχηγὸν</a:t>
            </a:r>
            <a:r>
              <a:rPr lang="el-GR" i="1" dirty="0"/>
              <a:t> </a:t>
            </a:r>
            <a:r>
              <a:rPr lang="el-GR" i="1" dirty="0" err="1"/>
              <a:t>Στρατοῦ</a:t>
            </a:r>
            <a:r>
              <a:rPr lang="el-GR" i="1" dirty="0"/>
              <a:t> </a:t>
            </a:r>
            <a:r>
              <a:rPr lang="el-GR" i="1" dirty="0" err="1"/>
              <a:t>Θεσσαλονίκην</a:t>
            </a:r>
            <a:r>
              <a:rPr lang="el-GR" i="1" dirty="0" smtClean="0"/>
              <a:t>.</a:t>
            </a:r>
          </a:p>
          <a:p>
            <a:endParaRPr lang="el-GR" dirty="0"/>
          </a:p>
          <a:p>
            <a:r>
              <a:rPr lang="el-GR" i="1" dirty="0"/>
              <a:t>Βεβαιούμενος </a:t>
            </a:r>
            <a:r>
              <a:rPr lang="el-GR" i="1" dirty="0" err="1"/>
              <a:t>ἀπὸ</a:t>
            </a:r>
            <a:r>
              <a:rPr lang="el-GR" i="1" dirty="0"/>
              <a:t> </a:t>
            </a:r>
            <a:r>
              <a:rPr lang="el-GR" i="1" dirty="0" err="1"/>
              <a:t>τὸ</a:t>
            </a:r>
            <a:r>
              <a:rPr lang="el-GR" i="1" dirty="0"/>
              <a:t> </a:t>
            </a:r>
            <a:r>
              <a:rPr lang="el-GR" i="1" dirty="0" err="1"/>
              <a:t>ἐκ</a:t>
            </a:r>
            <a:r>
              <a:rPr lang="el-GR" i="1" dirty="0"/>
              <a:t> Θεσσαλονίκης </a:t>
            </a:r>
            <a:r>
              <a:rPr lang="el-GR" i="1" dirty="0" err="1"/>
              <a:t>σταλέν</a:t>
            </a:r>
            <a:r>
              <a:rPr lang="el-GR" i="1" dirty="0"/>
              <a:t> </a:t>
            </a:r>
            <a:r>
              <a:rPr lang="el-GR" i="1" dirty="0" err="1"/>
              <a:t>μοι</a:t>
            </a:r>
            <a:r>
              <a:rPr lang="el-GR" i="1" dirty="0"/>
              <a:t> </a:t>
            </a:r>
            <a:r>
              <a:rPr lang="el-GR" i="1" dirty="0" err="1"/>
              <a:t>τὴν</a:t>
            </a:r>
            <a:r>
              <a:rPr lang="el-GR" i="1" dirty="0"/>
              <a:t> </a:t>
            </a:r>
            <a:r>
              <a:rPr lang="el-GR" i="1" dirty="0" err="1"/>
              <a:t>ἑσπέραν</a:t>
            </a:r>
            <a:r>
              <a:rPr lang="el-GR" i="1" dirty="0"/>
              <a:t> </a:t>
            </a:r>
            <a:r>
              <a:rPr lang="el-GR" i="1" dirty="0" err="1"/>
              <a:t>ταύτην</a:t>
            </a:r>
            <a:r>
              <a:rPr lang="el-GR" i="1" dirty="0"/>
              <a:t> τηλεγράφημα </a:t>
            </a:r>
            <a:r>
              <a:rPr lang="el-GR" i="1" dirty="0" err="1"/>
              <a:t>τῆς</a:t>
            </a:r>
            <a:r>
              <a:rPr lang="el-GR" i="1" dirty="0"/>
              <a:t> </a:t>
            </a:r>
            <a:r>
              <a:rPr lang="el-GR" i="1" dirty="0" err="1"/>
              <a:t>Ὑμετέρας</a:t>
            </a:r>
            <a:r>
              <a:rPr lang="el-GR" i="1" dirty="0"/>
              <a:t> </a:t>
            </a:r>
            <a:r>
              <a:rPr lang="el-GR" i="1" dirty="0" err="1"/>
              <a:t>Βασιλικῆς</a:t>
            </a:r>
            <a:r>
              <a:rPr lang="el-GR" i="1" dirty="0"/>
              <a:t> </a:t>
            </a:r>
            <a:r>
              <a:rPr lang="el-GR" i="1" dirty="0" err="1"/>
              <a:t>Ὑψηλότητος</a:t>
            </a:r>
            <a:r>
              <a:rPr lang="el-GR" i="1" dirty="0"/>
              <a:t> </a:t>
            </a:r>
            <a:r>
              <a:rPr lang="el-GR" i="1" dirty="0" err="1"/>
              <a:t>τὴν</a:t>
            </a:r>
            <a:r>
              <a:rPr lang="el-GR" i="1" dirty="0"/>
              <a:t> </a:t>
            </a:r>
            <a:r>
              <a:rPr lang="el-GR" i="1" dirty="0" err="1"/>
              <a:t>εἴσοδον</a:t>
            </a:r>
            <a:r>
              <a:rPr lang="el-GR" i="1" dirty="0"/>
              <a:t> </a:t>
            </a:r>
            <a:r>
              <a:rPr lang="el-GR" i="1" dirty="0" err="1"/>
              <a:t>αὐτῆς</a:t>
            </a:r>
            <a:r>
              <a:rPr lang="el-GR" i="1" dirty="0"/>
              <a:t> </a:t>
            </a:r>
            <a:r>
              <a:rPr lang="el-GR" i="1" dirty="0" err="1"/>
              <a:t>καὶ</a:t>
            </a:r>
            <a:r>
              <a:rPr lang="el-GR" i="1" dirty="0"/>
              <a:t> </a:t>
            </a:r>
            <a:r>
              <a:rPr lang="el-GR" i="1" dirty="0" err="1"/>
              <a:t>συνεπῶς</a:t>
            </a:r>
            <a:r>
              <a:rPr lang="el-GR" i="1" dirty="0"/>
              <a:t> </a:t>
            </a:r>
            <a:r>
              <a:rPr lang="el-GR" i="1" dirty="0" err="1"/>
              <a:t>καὶ</a:t>
            </a:r>
            <a:r>
              <a:rPr lang="el-GR" i="1" dirty="0"/>
              <a:t> </a:t>
            </a:r>
            <a:r>
              <a:rPr lang="el-GR" i="1" dirty="0" err="1"/>
              <a:t>τοῦ</a:t>
            </a:r>
            <a:r>
              <a:rPr lang="el-GR" i="1" dirty="0"/>
              <a:t> </a:t>
            </a:r>
            <a:r>
              <a:rPr lang="el-GR" i="1" dirty="0" err="1"/>
              <a:t>ἡμετέρου</a:t>
            </a:r>
            <a:r>
              <a:rPr lang="el-GR" i="1" dirty="0"/>
              <a:t> </a:t>
            </a:r>
            <a:r>
              <a:rPr lang="el-GR" i="1" dirty="0" err="1"/>
              <a:t>στρατοῦ</a:t>
            </a:r>
            <a:r>
              <a:rPr lang="el-GR" i="1" dirty="0"/>
              <a:t> </a:t>
            </a:r>
            <a:r>
              <a:rPr lang="el-GR" i="1" dirty="0" err="1"/>
              <a:t>εἰς</a:t>
            </a:r>
            <a:r>
              <a:rPr lang="el-GR" i="1" dirty="0"/>
              <a:t> </a:t>
            </a:r>
            <a:r>
              <a:rPr lang="el-GR" i="1" dirty="0" err="1"/>
              <a:t>τὴν</a:t>
            </a:r>
            <a:r>
              <a:rPr lang="el-GR" i="1" dirty="0"/>
              <a:t> </a:t>
            </a:r>
            <a:r>
              <a:rPr lang="el-GR" i="1" dirty="0" err="1"/>
              <a:t>πρωτεύουσαν</a:t>
            </a:r>
            <a:r>
              <a:rPr lang="el-GR" i="1" dirty="0"/>
              <a:t> </a:t>
            </a:r>
            <a:r>
              <a:rPr lang="el-GR" i="1" dirty="0" err="1"/>
              <a:t>τῆς</a:t>
            </a:r>
            <a:r>
              <a:rPr lang="el-GR" i="1" dirty="0"/>
              <a:t> Μακεδονίας, σπεύδω </a:t>
            </a:r>
            <a:r>
              <a:rPr lang="el-GR" i="1" dirty="0" err="1"/>
              <a:t>νὰ</a:t>
            </a:r>
            <a:r>
              <a:rPr lang="el-GR" i="1" dirty="0"/>
              <a:t> διαβιβάσω </a:t>
            </a:r>
            <a:r>
              <a:rPr lang="el-GR" i="1" dirty="0" err="1"/>
              <a:t>αὐτῇ</a:t>
            </a:r>
            <a:r>
              <a:rPr lang="el-GR" i="1" dirty="0"/>
              <a:t> </a:t>
            </a:r>
            <a:r>
              <a:rPr lang="el-GR" i="1" dirty="0" err="1"/>
              <a:t>καὶ</a:t>
            </a:r>
            <a:r>
              <a:rPr lang="el-GR" i="1" dirty="0"/>
              <a:t> </a:t>
            </a:r>
            <a:r>
              <a:rPr lang="el-GR" i="1" dirty="0" err="1"/>
              <a:t>τῷ</a:t>
            </a:r>
            <a:r>
              <a:rPr lang="el-GR" i="1" dirty="0"/>
              <a:t> </a:t>
            </a:r>
            <a:r>
              <a:rPr lang="el-GR" i="1" dirty="0" err="1"/>
              <a:t>γενναίῳ</a:t>
            </a:r>
            <a:r>
              <a:rPr lang="el-GR" i="1" dirty="0"/>
              <a:t> </a:t>
            </a:r>
            <a:r>
              <a:rPr lang="el-GR" i="1" dirty="0" err="1"/>
              <a:t>στρατῷ</a:t>
            </a:r>
            <a:r>
              <a:rPr lang="el-GR" i="1" dirty="0"/>
              <a:t> </a:t>
            </a:r>
            <a:r>
              <a:rPr lang="el-GR" i="1" dirty="0" err="1"/>
              <a:t>τὰ</a:t>
            </a:r>
            <a:r>
              <a:rPr lang="el-GR" i="1" dirty="0"/>
              <a:t> </a:t>
            </a:r>
            <a:r>
              <a:rPr lang="el-GR" i="1" dirty="0" err="1"/>
              <a:t>θερμὰ</a:t>
            </a:r>
            <a:r>
              <a:rPr lang="el-GR" i="1" dirty="0"/>
              <a:t> συγχαρητήρια </a:t>
            </a:r>
            <a:r>
              <a:rPr lang="el-GR" i="1" dirty="0" err="1"/>
              <a:t>τῆς</a:t>
            </a:r>
            <a:r>
              <a:rPr lang="el-GR" i="1" dirty="0"/>
              <a:t> Κυβερνήσεως.</a:t>
            </a:r>
            <a:endParaRPr lang="el-GR" dirty="0"/>
          </a:p>
          <a:p>
            <a:r>
              <a:rPr lang="el-GR" i="1" dirty="0"/>
              <a:t>		</a:t>
            </a:r>
            <a:endParaRPr lang="el-GR" i="1" dirty="0" smtClean="0"/>
          </a:p>
          <a:p>
            <a:r>
              <a:rPr lang="el-GR" i="1" dirty="0" smtClean="0"/>
              <a:t>                            </a:t>
            </a:r>
            <a:r>
              <a:rPr lang="el-GR" i="1" dirty="0" err="1" smtClean="0"/>
              <a:t>Ἀθῆναι</a:t>
            </a:r>
            <a:r>
              <a:rPr lang="el-GR" i="1" dirty="0" smtClean="0"/>
              <a:t> </a:t>
            </a:r>
            <a:r>
              <a:rPr lang="el-GR" i="1" dirty="0"/>
              <a:t>28-Χ-12 </a:t>
            </a:r>
            <a:r>
              <a:rPr lang="el-GR" i="1" dirty="0" err="1"/>
              <a:t>Μεσονύκτιον</a:t>
            </a:r>
            <a:endParaRPr lang="el-GR" dirty="0"/>
          </a:p>
          <a:p>
            <a:r>
              <a:rPr lang="el-GR" i="1" dirty="0"/>
              <a:t>		</a:t>
            </a:r>
            <a:r>
              <a:rPr lang="el-GR" i="1" dirty="0" smtClean="0"/>
              <a:t>        Βενιζέλος</a:t>
            </a:r>
            <a:endParaRPr lang="el-GR" dirty="0"/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9" y="2839759"/>
            <a:ext cx="5374394" cy="319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3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832850" y="6143625"/>
            <a:ext cx="2689225" cy="322263"/>
          </a:xfrm>
        </p:spPr>
        <p:txBody>
          <a:bodyPr/>
          <a:lstStyle/>
          <a:p>
            <a:pPr>
              <a:defRPr/>
            </a:pPr>
            <a:fld id="{CEB4EF92-E7F0-4141-AFC9-7387A962C930}" type="slidenum">
              <a:rPr lang="el-GR" altLang="el-GR" smtClean="0"/>
              <a:pPr>
                <a:defRPr/>
              </a:pPr>
              <a:t>3</a:t>
            </a:fld>
            <a:endParaRPr lang="el-GR" altLang="el-GR" dirty="0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2331646" y="875854"/>
            <a:ext cx="6989422" cy="556737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ΙΣΤΟΡΙΚΟ ΑΦΙΕΡΩΜΑ ΜΗΝΟΣ </a:t>
            </a:r>
            <a:r>
              <a:rPr lang="el-G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ΟΚΤΩΒΡΙΟΥ</a:t>
            </a:r>
            <a:endParaRPr lang="el-G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005" y="-17184"/>
            <a:ext cx="900497" cy="9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6 - Ορθογώνιο"/>
          <p:cNvSpPr>
            <a:spLocks noChangeArrowheads="1"/>
          </p:cNvSpPr>
          <p:nvPr/>
        </p:nvSpPr>
        <p:spPr bwMode="auto">
          <a:xfrm>
            <a:off x="7695970" y="10296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ΓΕΝΙΚΟ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ΕΠΙΤΕΛΕΙΟ ΣΤΡΑΤΟΥ </a:t>
            </a:r>
          </a:p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ΔΙΕΥΘΥΝΣΗ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ΙΣΤΟΡΙΑΣ </a:t>
            </a:r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ΣΤΡΑΤΟΥ</a:t>
            </a:r>
            <a:endParaRPr lang="el-GR" altLang="el-GR" sz="1600" b="1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8 - TextBox"/>
          <p:cNvSpPr txBox="1"/>
          <p:nvPr/>
        </p:nvSpPr>
        <p:spPr>
          <a:xfrm>
            <a:off x="6096000" y="2105459"/>
            <a:ext cx="5167086" cy="369331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l-GR" b="1" u="sng" dirty="0" smtClean="0">
                <a:latin typeface="Arial" pitchFamily="34" charset="0"/>
                <a:cs typeface="Arial" panose="020B0604020202020204" pitchFamily="34" charset="0"/>
              </a:rPr>
              <a:t>Η πορεία του ελληνικού στρατού </a:t>
            </a:r>
          </a:p>
          <a:p>
            <a:pPr algn="just"/>
            <a:r>
              <a:rPr lang="el-GR" b="1" u="sng" dirty="0" smtClean="0">
                <a:latin typeface="Arial" pitchFamily="34" charset="0"/>
                <a:cs typeface="Arial" panose="020B0604020202020204" pitchFamily="34" charset="0"/>
              </a:rPr>
              <a:t>με  Αρχιστράτηγο τον Διάδοχο Κωνσταντίνο</a:t>
            </a:r>
            <a:r>
              <a:rPr lang="el-GR" b="1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el-GR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el-GR" b="1" spc="-50" dirty="0" smtClean="0">
                <a:latin typeface="Arial" pitchFamily="34" charset="0"/>
                <a:cs typeface="Arial" pitchFamily="34" charset="0"/>
              </a:rPr>
              <a:t>5 Οκτωβρίου: Κήρυξη πολέμου.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el-GR" b="1" spc="-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el-GR" b="1" spc="-50" dirty="0" smtClean="0">
                <a:latin typeface="Arial" panose="020B0604020202020204" pitchFamily="34" charset="0"/>
                <a:cs typeface="Arial" panose="020B0604020202020204" pitchFamily="34" charset="0"/>
              </a:rPr>
              <a:t>6-11 Οκτωβρίου: Απελευθέρωση περιοχών από Ελασσόνα μέχρι Κοζάνη.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el-GR" b="1" spc="-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el-GR" b="1" spc="-50" dirty="0" smtClean="0">
                <a:latin typeface="Arial" pitchFamily="34" charset="0"/>
                <a:cs typeface="Arial" pitchFamily="34" charset="0"/>
              </a:rPr>
              <a:t>16 Οκτωβρίου: Απελευθέρωση Βέροιας και Κατερίνης.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el-GR" b="1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el-GR" b="1" spc="-70" dirty="0">
                <a:latin typeface="Arial" pitchFamily="34" charset="0"/>
                <a:cs typeface="Arial" pitchFamily="34" charset="0"/>
              </a:rPr>
              <a:t>19-20 </a:t>
            </a:r>
            <a:r>
              <a:rPr lang="el-GR" b="1" spc="-70" dirty="0" smtClean="0">
                <a:latin typeface="Arial" pitchFamily="34" charset="0"/>
                <a:cs typeface="Arial" pitchFamily="34" charset="0"/>
              </a:rPr>
              <a:t>Οκτωβρίου: Απελευθέρωση Γιαννιτσών.</a:t>
            </a:r>
            <a:endParaRPr lang="el-GR" b="1" spc="-7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653143" y="1559313"/>
            <a:ext cx="1017451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Η ΑΠΕΛΕΥΘΕΡΩΣΗ ΤΗΣ </a:t>
            </a:r>
            <a:r>
              <a:rPr lang="el-GR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ΘΕΣΣΑΛΟΝΙΚΗΣ  (26 </a:t>
            </a: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Οκτωβρίου 1912) </a:t>
            </a:r>
          </a:p>
        </p:txBody>
      </p:sp>
      <p:pic>
        <p:nvPicPr>
          <p:cNvPr id="1026" name="Picture 2" descr="C:\Έγγραφα\syggrafiko ergo\pigi-arthra\afierwma thessalonike\afierwma-thessalonike 1912\sxediagrammata\1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56" y="2365827"/>
            <a:ext cx="5523843" cy="38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20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832850" y="6143625"/>
            <a:ext cx="2689225" cy="322263"/>
          </a:xfrm>
        </p:spPr>
        <p:txBody>
          <a:bodyPr/>
          <a:lstStyle/>
          <a:p>
            <a:pPr>
              <a:defRPr/>
            </a:pPr>
            <a:fld id="{CEB4EF92-E7F0-4141-AFC9-7387A962C930}" type="slidenum">
              <a:rPr lang="el-GR" altLang="el-GR" smtClean="0"/>
              <a:pPr>
                <a:defRPr/>
              </a:pPr>
              <a:t>4</a:t>
            </a:fld>
            <a:endParaRPr lang="el-GR" altLang="el-GR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331646" y="851584"/>
            <a:ext cx="6989422" cy="556737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ΙΣΤΟΡΙΚΟ ΑΦΙΕΡΩΜΑ ΜΗΝΟΣ </a:t>
            </a:r>
            <a:r>
              <a:rPr lang="el-G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ΟΚΤΩΒΡΙΟΥ</a:t>
            </a:r>
            <a:endParaRPr lang="el-G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005" y="-17184"/>
            <a:ext cx="900497" cy="9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6 - Ορθογώνιο"/>
          <p:cNvSpPr>
            <a:spLocks noChangeArrowheads="1"/>
          </p:cNvSpPr>
          <p:nvPr/>
        </p:nvSpPr>
        <p:spPr bwMode="auto">
          <a:xfrm>
            <a:off x="7695970" y="10296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ΓΕΝΙΚΟ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ΕΠΙΤΕΛΕΙΟ ΣΤΡΑΤΟΥ </a:t>
            </a:r>
          </a:p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ΔΙΕΥΘΥΝΣΗ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ΙΣΤΟΡΙΑΣ </a:t>
            </a:r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ΣΤΡΑΤΟΥ</a:t>
            </a:r>
            <a:endParaRPr lang="el-GR" altLang="el-GR" sz="1600" b="1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8 - TextBox"/>
          <p:cNvSpPr txBox="1"/>
          <p:nvPr/>
        </p:nvSpPr>
        <p:spPr>
          <a:xfrm>
            <a:off x="4920343" y="2321667"/>
            <a:ext cx="6328228" cy="36317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l-GR" b="1" u="sng" dirty="0" smtClean="0">
                <a:latin typeface="Arial" pitchFamily="34" charset="0"/>
                <a:cs typeface="Arial" panose="020B0604020202020204" pitchFamily="34" charset="0"/>
              </a:rPr>
              <a:t>Η στροφή προς Θεσσαλονίκη και η διάβαση του Αξιού</a:t>
            </a:r>
            <a:r>
              <a:rPr lang="el-GR" b="1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el-GR" b="1" dirty="0" smtClean="0">
              <a:latin typeface="Arial" pitchFamily="34" charset="0"/>
              <a:cs typeface="Arial" pitchFamily="34" charset="0"/>
            </a:endParaRPr>
          </a:p>
          <a:p>
            <a:pPr marL="1973263" indent="-1973263" algn="just"/>
            <a:r>
              <a:rPr lang="el-GR" sz="1600" b="1" dirty="0" smtClean="0">
                <a:latin typeface="Arial" pitchFamily="34" charset="0"/>
                <a:cs typeface="Arial" pitchFamily="34" charset="0"/>
              </a:rPr>
              <a:t>12 Οκτωβρίου:	Δίλημμα για μετέπειτα πορεία του ελληνικού στρατού (προς Μοναστήρι για συντριβή του εχθρού ή προς Θεσσαλονίκη για κατάληψη της πόλης πριν από τους συμμάχους). Επιμονή κυβέρνησης για επίσπευση κατάληψης  της Θεσσαλονίκης.</a:t>
            </a:r>
          </a:p>
          <a:p>
            <a:pPr marL="1973263" indent="-1973263" algn="just"/>
            <a:endParaRPr lang="el-GR" sz="1600" b="1" dirty="0">
              <a:latin typeface="Arial" pitchFamily="34" charset="0"/>
              <a:cs typeface="Arial" pitchFamily="34" charset="0"/>
            </a:endParaRPr>
          </a:p>
          <a:p>
            <a:pPr marL="1973263" indent="-1973263" algn="just"/>
            <a:r>
              <a:rPr lang="el-GR" sz="1600" b="1" dirty="0" smtClean="0">
                <a:latin typeface="Arial" pitchFamily="34" charset="0"/>
                <a:cs typeface="Arial" pitchFamily="34" charset="0"/>
              </a:rPr>
              <a:t>13 Οκτωβρίου:	 Απόφαση για προώθηση των δυνάμεων προς Θεσσαλονίκη.</a:t>
            </a:r>
          </a:p>
          <a:p>
            <a:pPr marL="1973263" indent="-1973263" algn="just"/>
            <a:endParaRPr lang="el-GR" sz="1600" b="1" dirty="0">
              <a:latin typeface="Arial" pitchFamily="34" charset="0"/>
              <a:cs typeface="Arial" pitchFamily="34" charset="0"/>
            </a:endParaRPr>
          </a:p>
          <a:p>
            <a:pPr marL="1973263" indent="-1973263" algn="just"/>
            <a:r>
              <a:rPr lang="el-GR" sz="1600" b="1" dirty="0" smtClean="0">
                <a:latin typeface="Arial" pitchFamily="34" charset="0"/>
                <a:cs typeface="Arial" pitchFamily="34" charset="0"/>
              </a:rPr>
              <a:t>23-25 Οκτωβρίου: Διάβαση ποταμού Αξιού.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653143" y="1547938"/>
            <a:ext cx="1017451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Η ΑΠΕΛΕΥΘΕΡΩΣΗ ΤΗΣ </a:t>
            </a:r>
            <a:r>
              <a:rPr lang="el-GR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ΘΕΣΣΑΛΟΝΙΚΗΣ  (26 </a:t>
            </a: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Οκτωβρίου 1912) 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2583544"/>
            <a:ext cx="4830056" cy="3339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376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832850" y="6143625"/>
            <a:ext cx="2689225" cy="322263"/>
          </a:xfrm>
        </p:spPr>
        <p:txBody>
          <a:bodyPr/>
          <a:lstStyle/>
          <a:p>
            <a:pPr>
              <a:defRPr/>
            </a:pPr>
            <a:fld id="{CEB4EF92-E7F0-4141-AFC9-7387A962C930}" type="slidenum">
              <a:rPr lang="el-GR" altLang="el-GR" smtClean="0"/>
              <a:pPr>
                <a:defRPr/>
              </a:pPr>
              <a:t>5</a:t>
            </a:fld>
            <a:endParaRPr lang="el-GR" altLang="el-GR" dirty="0"/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2331646" y="851584"/>
            <a:ext cx="6989422" cy="556737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ΙΣΤΟΡΙΚΟ ΑΦΙΕΡΩΜΑ ΜΗΝΟΣ </a:t>
            </a:r>
            <a:r>
              <a:rPr lang="el-G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ΟΚΤΩΒΡΙΟΥ</a:t>
            </a:r>
            <a:endParaRPr lang="el-G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005" y="-17184"/>
            <a:ext cx="900497" cy="9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6 - Ορθογώνιο"/>
          <p:cNvSpPr>
            <a:spLocks noChangeArrowheads="1"/>
          </p:cNvSpPr>
          <p:nvPr/>
        </p:nvSpPr>
        <p:spPr bwMode="auto">
          <a:xfrm>
            <a:off x="7695970" y="10296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ΓΕΝΙΚΟ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ΕΠΙΤΕΛΕΙΟ ΣΤΡΑΤΟΥ </a:t>
            </a:r>
          </a:p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ΔΙΕΥΘΥΝΣΗ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ΙΣΤΟΡΙΑΣ </a:t>
            </a:r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ΣΤΡΑΤΟΥ</a:t>
            </a:r>
            <a:endParaRPr lang="el-GR" altLang="el-GR" sz="1600" b="1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653143" y="1559313"/>
            <a:ext cx="1017451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Η ΑΠΕΛΕΥΘΕΡΩΣΗ ΤΗΣ </a:t>
            </a:r>
            <a:r>
              <a:rPr lang="el-GR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ΘΕΣΣΑΛΟΝΙΚΗΣ  (26 </a:t>
            </a: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Οκτωβρίου 1912)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2300" y="2587412"/>
            <a:ext cx="4017945" cy="2711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2455" y="2104798"/>
            <a:ext cx="2596688" cy="4141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31223" y="2104798"/>
            <a:ext cx="2644777" cy="4169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8 - TextBox"/>
          <p:cNvSpPr txBox="1"/>
          <p:nvPr/>
        </p:nvSpPr>
        <p:spPr>
          <a:xfrm>
            <a:off x="942300" y="5904831"/>
            <a:ext cx="9768114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l-GR" b="1" dirty="0" smtClean="0">
                <a:latin typeface="Arial" pitchFamily="34" charset="0"/>
                <a:cs typeface="Arial" pitchFamily="34" charset="0"/>
              </a:rPr>
              <a:t>26 Οκτωβρίου: Υπογραφή Πρωτοκόλλου παράδοσης της πόλης στον ελληνικό στρατό </a:t>
            </a:r>
          </a:p>
        </p:txBody>
      </p:sp>
    </p:spTree>
    <p:extLst>
      <p:ext uri="{BB962C8B-B14F-4D97-AF65-F5344CB8AC3E}">
        <p14:creationId xmlns:p14="http://schemas.microsoft.com/office/powerpoint/2010/main" val="185909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EF92-E7F0-4141-AFC9-7387A962C930}" type="slidenum">
              <a:rPr lang="el-GR" altLang="el-GR" smtClean="0"/>
              <a:pPr/>
              <a:t>6</a:t>
            </a:fld>
            <a:endParaRPr lang="el-GR" altLang="el-GR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179246" y="699184"/>
            <a:ext cx="6989422" cy="556737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ΙΣΤΟΡΙΚΟ ΑΦΙΕΡΩΜΑ ΜΗΝΟΣ </a:t>
            </a:r>
            <a:r>
              <a:rPr lang="el-G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ΟΚΤΩΒΡΙΟΥ</a:t>
            </a:r>
            <a:endParaRPr lang="el-G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005" y="-17184"/>
            <a:ext cx="900497" cy="9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6 - Ορθογώνιο"/>
          <p:cNvSpPr>
            <a:spLocks noChangeArrowheads="1"/>
          </p:cNvSpPr>
          <p:nvPr/>
        </p:nvSpPr>
        <p:spPr bwMode="auto">
          <a:xfrm>
            <a:off x="7695970" y="10296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ΓΕΝΙΚΟ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ΕΠΙΤΕΛΕΙΟ ΣΤΡΑΤΟΥ </a:t>
            </a:r>
          </a:p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ΔΙΕΥΘΥΝΣΗ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ΙΣΤΟΡΙΑΣ </a:t>
            </a:r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ΣΤΡΑΤΟΥ</a:t>
            </a:r>
            <a:endParaRPr lang="el-GR" altLang="el-GR" sz="1600" b="1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645" y="2143270"/>
            <a:ext cx="3154118" cy="2130826"/>
          </a:xfrm>
          <a:prstGeom prst="rect">
            <a:avLst/>
          </a:prstGeom>
        </p:spPr>
      </p:pic>
      <p:sp>
        <p:nvSpPr>
          <p:cNvPr id="11" name="8 - TextBox"/>
          <p:cNvSpPr txBox="1"/>
          <p:nvPr/>
        </p:nvSpPr>
        <p:spPr>
          <a:xfrm>
            <a:off x="405243" y="1820104"/>
            <a:ext cx="6052456" cy="64633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l-GR" b="1" dirty="0" smtClean="0">
                <a:latin typeface="Arial" pitchFamily="34" charset="0"/>
                <a:cs typeface="Arial" pitchFamily="34" charset="0"/>
              </a:rPr>
              <a:t>Η είσοδος του ελληνικού στρατού στη Θεσσαλονίκη</a:t>
            </a:r>
          </a:p>
        </p:txBody>
      </p:sp>
      <p:sp>
        <p:nvSpPr>
          <p:cNvPr id="12" name="7 - TextBox"/>
          <p:cNvSpPr txBox="1"/>
          <p:nvPr/>
        </p:nvSpPr>
        <p:spPr>
          <a:xfrm>
            <a:off x="653143" y="1359258"/>
            <a:ext cx="1017451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Η ΑΠΕΛΕΥΘΕΡΩΣΗ ΤΗΣ </a:t>
            </a:r>
            <a:r>
              <a:rPr lang="el-GR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ΘΕΣΣΑΛΟΝΙΚΗΣ  (26 </a:t>
            </a: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Οκτωβρίου 1912) </a:t>
            </a:r>
          </a:p>
        </p:txBody>
      </p:sp>
      <p:pic>
        <p:nvPicPr>
          <p:cNvPr id="17" name="Εικόνα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842" y="4042554"/>
            <a:ext cx="2897121" cy="1822781"/>
          </a:xfrm>
          <a:prstGeom prst="rect">
            <a:avLst/>
          </a:prstGeom>
        </p:spPr>
      </p:pic>
      <p:pic>
        <p:nvPicPr>
          <p:cNvPr id="13" name="Εικόνα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269" y="2728686"/>
            <a:ext cx="4877760" cy="3206934"/>
          </a:xfrm>
          <a:prstGeom prst="rect">
            <a:avLst/>
          </a:prstGeom>
        </p:spPr>
      </p:pic>
      <p:sp>
        <p:nvSpPr>
          <p:cNvPr id="18" name="8 - TextBox"/>
          <p:cNvSpPr txBox="1"/>
          <p:nvPr/>
        </p:nvSpPr>
        <p:spPr>
          <a:xfrm>
            <a:off x="405243" y="2873712"/>
            <a:ext cx="2593114" cy="280076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l-GR" sz="1600" b="1" dirty="0" smtClean="0">
                <a:latin typeface="Arial" pitchFamily="34" charset="0"/>
                <a:cs typeface="Arial" pitchFamily="34" charset="0"/>
              </a:rPr>
              <a:t>27 Οκτωβρίου: </a:t>
            </a:r>
          </a:p>
          <a:p>
            <a:pPr algn="just"/>
            <a:r>
              <a:rPr lang="el-GR" sz="1600" b="1" dirty="0" smtClean="0">
                <a:latin typeface="Arial" pitchFamily="34" charset="0"/>
                <a:cs typeface="Arial" pitchFamily="34" charset="0"/>
              </a:rPr>
              <a:t>Απόσπασμα Ευζώνων</a:t>
            </a:r>
          </a:p>
          <a:p>
            <a:pPr algn="just"/>
            <a:endParaRPr lang="el-GR" sz="1600" b="1" dirty="0">
              <a:latin typeface="Arial" pitchFamily="34" charset="0"/>
              <a:cs typeface="Arial" pitchFamily="34" charset="0"/>
            </a:endParaRPr>
          </a:p>
          <a:p>
            <a:pPr algn="just"/>
            <a:endParaRPr lang="el-GR" sz="16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l-GR" sz="1600" b="1" dirty="0" smtClean="0">
                <a:latin typeface="Arial" pitchFamily="34" charset="0"/>
                <a:cs typeface="Arial" pitchFamily="34" charset="0"/>
              </a:rPr>
              <a:t>28 Οκτωβρίου:</a:t>
            </a:r>
          </a:p>
          <a:p>
            <a:pPr algn="just"/>
            <a:r>
              <a:rPr lang="el-GR" sz="1600" b="1" dirty="0" smtClean="0">
                <a:latin typeface="Arial" pitchFamily="34" charset="0"/>
                <a:cs typeface="Arial" pitchFamily="34" charset="0"/>
              </a:rPr>
              <a:t>Διάδοχος Κωνσταντίνος</a:t>
            </a:r>
          </a:p>
          <a:p>
            <a:pPr algn="just"/>
            <a:r>
              <a:rPr lang="el-GR" sz="1600" b="1" dirty="0" smtClean="0">
                <a:latin typeface="Arial" pitchFamily="34" charset="0"/>
                <a:cs typeface="Arial" pitchFamily="34" charset="0"/>
              </a:rPr>
              <a:t>Ι Μεραρχία</a:t>
            </a:r>
          </a:p>
          <a:p>
            <a:pPr algn="just"/>
            <a:endParaRPr lang="el-GR" sz="1600" b="1" dirty="0">
              <a:latin typeface="Arial" pitchFamily="34" charset="0"/>
              <a:cs typeface="Arial" pitchFamily="34" charset="0"/>
            </a:endParaRPr>
          </a:p>
          <a:p>
            <a:pPr algn="just"/>
            <a:endParaRPr lang="el-GR" sz="16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l-GR" sz="1600" b="1" dirty="0" smtClean="0">
                <a:latin typeface="Arial" pitchFamily="34" charset="0"/>
                <a:cs typeface="Arial" pitchFamily="34" charset="0"/>
              </a:rPr>
              <a:t>29 Οκτωβρίου:</a:t>
            </a:r>
          </a:p>
          <a:p>
            <a:pPr algn="just"/>
            <a:r>
              <a:rPr lang="el-GR" sz="1600" b="1" dirty="0" smtClean="0">
                <a:latin typeface="Arial" pitchFamily="34" charset="0"/>
                <a:cs typeface="Arial" pitchFamily="34" charset="0"/>
              </a:rPr>
              <a:t>Βασιλιάς Γεώργιος Α΄ </a:t>
            </a:r>
          </a:p>
        </p:txBody>
      </p:sp>
    </p:spTree>
    <p:extLst>
      <p:ext uri="{BB962C8B-B14F-4D97-AF65-F5344CB8AC3E}">
        <p14:creationId xmlns:p14="http://schemas.microsoft.com/office/powerpoint/2010/main" val="65834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EF92-E7F0-4141-AFC9-7387A962C930}" type="slidenum">
              <a:rPr lang="el-GR" altLang="el-GR" smtClean="0"/>
              <a:pPr/>
              <a:t>7</a:t>
            </a:fld>
            <a:endParaRPr lang="el-GR" altLang="el-GR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179246" y="699184"/>
            <a:ext cx="6989422" cy="556737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ΙΣΤΟΡΙΚΟ ΑΦΙΕΡΩΜΑ ΜΗΝΟΣ </a:t>
            </a:r>
            <a:r>
              <a:rPr lang="el-G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ΟΚΤΩΒΡΙΟΥ</a:t>
            </a:r>
            <a:endParaRPr lang="el-G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005" y="-17184"/>
            <a:ext cx="900497" cy="9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6 - Ορθογώνιο"/>
          <p:cNvSpPr>
            <a:spLocks noChangeArrowheads="1"/>
          </p:cNvSpPr>
          <p:nvPr/>
        </p:nvSpPr>
        <p:spPr bwMode="auto">
          <a:xfrm>
            <a:off x="7695970" y="10296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ΓΕΝΙΚΟ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ΕΠΙΤΕΛΕΙΟ ΣΤΡΑΤΟΥ </a:t>
            </a:r>
          </a:p>
          <a:p>
            <a:pPr eaLnBrk="1" hangingPunct="1"/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ΔΙΕΥΘΥΝΣΗ </a:t>
            </a:r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ΙΣΤΟΡΙΑΣ </a:t>
            </a:r>
            <a:r>
              <a:rPr lang="el-GR" altLang="el-GR" sz="16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ΣΤΡΑΤΟΥ</a:t>
            </a:r>
            <a:endParaRPr lang="el-GR" altLang="el-GR" sz="1600" b="1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8 - TextBox"/>
          <p:cNvSpPr txBox="1"/>
          <p:nvPr/>
        </p:nvSpPr>
        <p:spPr>
          <a:xfrm>
            <a:off x="405241" y="2185137"/>
            <a:ext cx="4732815" cy="64633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l-GR" b="1" dirty="0" smtClean="0">
                <a:latin typeface="Arial" pitchFamily="34" charset="0"/>
                <a:cs typeface="Arial" pitchFamily="34" charset="0"/>
              </a:rPr>
              <a:t>Η </a:t>
            </a:r>
            <a:r>
              <a:rPr lang="el-GR" b="1" dirty="0" smtClean="0">
                <a:latin typeface="Arial" pitchFamily="34" charset="0"/>
                <a:cs typeface="Arial" pitchFamily="34" charset="0"/>
              </a:rPr>
              <a:t>εδραίωση της ελληνικής κυριαρχίας</a:t>
            </a:r>
          </a:p>
          <a:p>
            <a:pPr algn="just"/>
            <a:r>
              <a:rPr lang="el-GR" b="1" dirty="0" smtClean="0">
                <a:latin typeface="Arial" pitchFamily="34" charset="0"/>
                <a:cs typeface="Arial" pitchFamily="34" charset="0"/>
              </a:rPr>
              <a:t>στη </a:t>
            </a:r>
            <a:r>
              <a:rPr lang="el-GR" b="1" dirty="0" smtClean="0">
                <a:latin typeface="Arial" pitchFamily="34" charset="0"/>
                <a:cs typeface="Arial" pitchFamily="34" charset="0"/>
              </a:rPr>
              <a:t>Θεσσαλονίκη</a:t>
            </a:r>
          </a:p>
        </p:txBody>
      </p:sp>
      <p:sp>
        <p:nvSpPr>
          <p:cNvPr id="12" name="7 - TextBox"/>
          <p:cNvSpPr txBox="1"/>
          <p:nvPr/>
        </p:nvSpPr>
        <p:spPr>
          <a:xfrm>
            <a:off x="653143" y="1359258"/>
            <a:ext cx="1017451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Η ΑΠΕΛΕΥΘΕΡΩΣΗ ΤΗΣ </a:t>
            </a:r>
            <a:r>
              <a:rPr lang="el-GR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ΘΕΣΣΑΛΟΝΙΚΗΣ  (26 </a:t>
            </a: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Οκτωβρίου 1912) </a:t>
            </a:r>
          </a:p>
        </p:txBody>
      </p:sp>
      <p:pic>
        <p:nvPicPr>
          <p:cNvPr id="13" name="Εικόνα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42" y="3040742"/>
            <a:ext cx="4306537" cy="2878590"/>
          </a:xfrm>
          <a:prstGeom prst="rect">
            <a:avLst/>
          </a:prstGeom>
        </p:spPr>
      </p:pic>
      <p:pic>
        <p:nvPicPr>
          <p:cNvPr id="16" name="Εικόνα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338" y="3432628"/>
            <a:ext cx="3328731" cy="2334303"/>
          </a:xfrm>
          <a:prstGeom prst="rect">
            <a:avLst/>
          </a:prstGeom>
        </p:spPr>
      </p:pic>
      <p:pic>
        <p:nvPicPr>
          <p:cNvPr id="19" name="Εικόνα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643" y="2179319"/>
            <a:ext cx="3213020" cy="4127201"/>
          </a:xfrm>
          <a:prstGeom prst="rect">
            <a:avLst/>
          </a:prstGeom>
          <a:scene3d>
            <a:camera prst="orthographicFront">
              <a:rot lat="0" lon="0" rev="20999999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28771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30364</TotalTime>
  <Words>641</Words>
  <Application>Microsoft Office PowerPoint</Application>
  <PresentationFormat>Προσαρμογή</PresentationFormat>
  <Paragraphs>86</Paragraphs>
  <Slides>7</Slides>
  <Notes>7</Notes>
  <HiddenSlides>0</HiddenSlides>
  <MMClips>1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</vt:i4>
      </vt:variant>
    </vt:vector>
  </HeadingPairs>
  <TitlesOfParts>
    <vt:vector size="8" baseType="lpstr"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Τχης (ΠΒ) Ζάρας Νικόλαος</dc:creator>
  <cp:lastModifiedBy>ΜΥ Πηγή Καλογεράκου</cp:lastModifiedBy>
  <cp:revision>2964</cp:revision>
  <cp:lastPrinted>2015-11-06T12:49:49Z</cp:lastPrinted>
  <dcterms:created xsi:type="dcterms:W3CDTF">1601-01-01T00:00:00Z</dcterms:created>
  <dcterms:modified xsi:type="dcterms:W3CDTF">2023-08-23T05:33:56Z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