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1069" r:id="rId2"/>
    <p:sldId id="1167" r:id="rId3"/>
    <p:sldId id="1184" r:id="rId4"/>
    <p:sldId id="1182" r:id="rId5"/>
    <p:sldId id="1183" r:id="rId6"/>
    <p:sldId id="1185" r:id="rId7"/>
    <p:sldId id="1186" r:id="rId8"/>
    <p:sldId id="1187" r:id="rId9"/>
    <p:sldId id="1188" r:id="rId10"/>
    <p:sldId id="1189" r:id="rId11"/>
  </p:sldIdLst>
  <p:sldSz cx="11522075" cy="6480175"/>
  <p:notesSz cx="6797675" cy="9926638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0">
          <p15:clr>
            <a:srgbClr val="A4A3A4"/>
          </p15:clr>
        </p15:guide>
        <p15:guide id="2" pos="3516" userDrawn="1">
          <p15:clr>
            <a:srgbClr val="A4A3A4"/>
          </p15:clr>
        </p15:guide>
        <p15:guide id="3" orient="horz" pos="2041" userDrawn="1">
          <p15:clr>
            <a:srgbClr val="A4A3A4"/>
          </p15:clr>
        </p15:guide>
        <p15:guide id="4" pos="3629" userDrawn="1">
          <p15:clr>
            <a:srgbClr val="A4A3A4"/>
          </p15:clr>
        </p15:guide>
        <p15:guide id="5" pos="3742" userDrawn="1">
          <p15:clr>
            <a:srgbClr val="A4A3A4"/>
          </p15:clr>
        </p15:guide>
        <p15:guide id="6" orient="horz" pos="21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E3F5E9"/>
    <a:srgbClr val="0066FF"/>
    <a:srgbClr val="BAADA7"/>
    <a:srgbClr val="FBE3DD"/>
    <a:srgbClr val="53D2FF"/>
    <a:srgbClr val="33CCFF"/>
    <a:srgbClr val="FFCCFF"/>
    <a:srgbClr val="FA0000"/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40" autoAdjust="0"/>
    <p:restoredTop sz="99653" autoAdjust="0"/>
  </p:normalViewPr>
  <p:slideViewPr>
    <p:cSldViewPr snapToGrid="0">
      <p:cViewPr varScale="1">
        <p:scale>
          <a:sx n="118" d="100"/>
          <a:sy n="118" d="100"/>
        </p:scale>
        <p:origin x="972" y="102"/>
      </p:cViewPr>
      <p:guideLst>
        <p:guide orient="horz" pos="2020"/>
        <p:guide pos="3516"/>
        <p:guide orient="horz" pos="2041"/>
        <p:guide pos="3629"/>
        <p:guide pos="3742"/>
        <p:guide orient="horz" pos="21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94"/>
    </p:cViewPr>
  </p:sorterViewPr>
  <p:notesViewPr>
    <p:cSldViewPr snapToGrid="0">
      <p:cViewPr>
        <p:scale>
          <a:sx n="100" d="100"/>
          <a:sy n="100" d="100"/>
        </p:scale>
        <p:origin x="-2520" y="-3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39BE2DA-8F8D-4662-A0A8-D79FCF8F1378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495164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noProof="0" smtClean="0"/>
              <a:t>Δεύτερου επιπέδου</a:t>
            </a:r>
          </a:p>
          <a:p>
            <a:pPr lvl="2"/>
            <a:r>
              <a:rPr lang="el-GR" altLang="el-GR" noProof="0" smtClean="0"/>
              <a:t>Τρίτου επιπέδου</a:t>
            </a:r>
          </a:p>
          <a:p>
            <a:pPr lvl="3"/>
            <a:r>
              <a:rPr lang="el-GR" altLang="el-GR" noProof="0" smtClean="0"/>
              <a:t>Τέταρτου επιπέδου</a:t>
            </a:r>
          </a:p>
          <a:p>
            <a:pPr lvl="4"/>
            <a:r>
              <a:rPr lang="el-GR" altLang="el-GR" noProof="0" smtClean="0"/>
              <a:t>Πέμπτου επιπέδου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05DC9615-B51A-43E3-9892-79449F8D9A81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963238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2</a:t>
            </a:fld>
            <a:endParaRPr lang="el-GR" altLang="el-G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3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959528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90966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712149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6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4186866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7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576195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8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005663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9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522353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10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4286535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788" y="6116638"/>
            <a:ext cx="2689225" cy="3222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A30D3-3AF9-43CD-A367-86E3C37154DC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3130550" y="6200775"/>
            <a:ext cx="5443538" cy="101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"/>
    </mc:Choice>
    <mc:Fallback xmlns="">
      <p:transition advClick="0" advTm="5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788" y="6116638"/>
            <a:ext cx="2689225" cy="3222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3130550" y="6200775"/>
            <a:ext cx="5443538" cy="101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"/>
    </mc:Choice>
    <mc:Fallback xmlns="">
      <p:transition advClick="0" advTm="5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NOME-GnomeFyre_1280x1024"/>
          <p:cNvPicPr>
            <a:picLocks noChangeAspect="1" noChangeArrowheads="1"/>
          </p:cNvPicPr>
          <p:nvPr/>
        </p:nvPicPr>
        <p:blipFill>
          <a:blip r:embed="rId5" cstate="print"/>
          <a:srcRect t="6250"/>
          <a:stretch>
            <a:fillRect/>
          </a:stretch>
        </p:blipFill>
        <p:spPr bwMode="auto">
          <a:xfrm>
            <a:off x="0" y="0"/>
            <a:ext cx="1152207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5" descr="HAGS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50486" y="230188"/>
            <a:ext cx="912813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103938"/>
            <a:ext cx="11530013" cy="58737"/>
          </a:xfrm>
          <a:prstGeom prst="rect">
            <a:avLst/>
          </a:prstGeom>
          <a:solidFill>
            <a:srgbClr val="0066FF"/>
          </a:solidFill>
          <a:ln>
            <a:noFill/>
          </a:ln>
          <a:extLst/>
        </p:spPr>
        <p:txBody>
          <a:bodyPr wrap="none" anchor="ctr"/>
          <a:lstStyle>
            <a:lvl1pPr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l-GR" altLang="el-GR" dirty="0" smtClean="0"/>
          </a:p>
        </p:txBody>
      </p:sp>
      <p:sp>
        <p:nvSpPr>
          <p:cNvPr id="1032" name="Rectangle 8" descr="Narrow horizontal"/>
          <p:cNvSpPr>
            <a:spLocks noChangeArrowheads="1"/>
          </p:cNvSpPr>
          <p:nvPr/>
        </p:nvSpPr>
        <p:spPr bwMode="auto">
          <a:xfrm>
            <a:off x="8199438" y="1103313"/>
            <a:ext cx="3322637" cy="239712"/>
          </a:xfrm>
          <a:prstGeom prst="rect">
            <a:avLst/>
          </a:prstGeom>
          <a:pattFill prst="narHorz">
            <a:fgClr>
              <a:srgbClr val="C0C0C0"/>
            </a:fgClr>
            <a:bgClr>
              <a:schemeClr val="accent1"/>
            </a:bgClr>
          </a:pattFill>
          <a:ln>
            <a:noFill/>
          </a:ln>
          <a:extLst/>
        </p:spPr>
        <p:txBody>
          <a:bodyPr wrap="none" anchor="ctr"/>
          <a:lstStyle>
            <a:lvl1pPr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l-GR" altLang="el-GR" dirty="0" smtClean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330200"/>
            <a:ext cx="769938" cy="136525"/>
          </a:xfrm>
          <a:prstGeom prst="rect">
            <a:avLst/>
          </a:prstGeom>
          <a:solidFill>
            <a:srgbClr val="0066FF"/>
          </a:solidFill>
          <a:ln>
            <a:noFill/>
          </a:ln>
          <a:extLst/>
        </p:spPr>
        <p:txBody>
          <a:bodyPr wrap="none" anchor="ctr"/>
          <a:lstStyle>
            <a:lvl1pPr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l-GR" altLang="el-GR" dirty="0" smtClean="0">
              <a:solidFill>
                <a:srgbClr val="0066FF"/>
              </a:solidFill>
            </a:endParaRPr>
          </a:p>
        </p:txBody>
      </p:sp>
      <p:sp>
        <p:nvSpPr>
          <p:cNvPr id="6759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5063" y="6143625"/>
            <a:ext cx="2689225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0066FF"/>
                </a:solidFill>
              </a:defRPr>
            </a:lvl1pPr>
          </a:lstStyle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mc:AlternateContent xmlns:mc="http://schemas.openxmlformats.org/markup-compatibility/2006" xmlns:p14="http://schemas.microsoft.com/office/powerpoint/2010/main">
    <mc:Choice Requires="p14">
      <p:transition p14:dur="0" advClick="0" advTm="50"/>
    </mc:Choice>
    <mc:Fallback xmlns="">
      <p:transition advClick="0" advTm="50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FFFF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FFFF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FFFF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FFFF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ü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ΔΙΕΥΘΥΝΣΗ ΙΣΤΟΡΙΑΣ ΣΤΡΑΤΟΥ</a:t>
            </a:r>
            <a:endParaRPr lang="el-GR" altLang="el-GR" dirty="0">
              <a:solidFill>
                <a:srgbClr val="0066FF"/>
              </a:solidFill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501102" y="148927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rgbClr val="0033CC"/>
                </a:solidFill>
              </a:rPr>
              <a:t>Η ενσωμάτωση της Κρήτης με την Ελλάδα</a:t>
            </a:r>
            <a:endParaRPr lang="el-GR" sz="2000" dirty="0">
              <a:solidFill>
                <a:srgbClr val="0033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19739" y="3243089"/>
            <a:ext cx="57698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b="0" dirty="0" smtClean="0">
                <a:solidFill>
                  <a:srgbClr val="0066FF"/>
                </a:solidFill>
              </a:rPr>
              <a:t>«</a:t>
            </a:r>
            <a:r>
              <a:rPr lang="el-GR" sz="2000" dirty="0" smtClean="0">
                <a:solidFill>
                  <a:srgbClr val="0066FF"/>
                </a:solidFill>
              </a:rPr>
              <a:t>Η ένωση της Κρήτης με την Ελλάδα συνιστούσε πάγιο αίτημα της νήσου από την εκδήλωση της  Επανάστασης του 1821 έως την επίτευξή της το 1913</a:t>
            </a:r>
            <a:r>
              <a:rPr lang="el-GR" sz="2000" b="0" dirty="0" smtClean="0">
                <a:solidFill>
                  <a:srgbClr val="0066FF"/>
                </a:solidFill>
              </a:rPr>
              <a:t>».   </a:t>
            </a:r>
            <a:endParaRPr lang="el-GR" sz="2000" b="0" dirty="0">
              <a:solidFill>
                <a:srgbClr val="0066FF"/>
              </a:solidFill>
            </a:endParaRPr>
          </a:p>
        </p:txBody>
      </p:sp>
      <p:pic>
        <p:nvPicPr>
          <p:cNvPr id="102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405" y="2607144"/>
            <a:ext cx="5350955" cy="279996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2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pic>
        <p:nvPicPr>
          <p:cNvPr id="102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405" y="2607144"/>
            <a:ext cx="5066475" cy="2651104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10 - Ορθογώνιο"/>
          <p:cNvSpPr/>
          <p:nvPr/>
        </p:nvSpPr>
        <p:spPr>
          <a:xfrm>
            <a:off x="5415280" y="2773679"/>
            <a:ext cx="5882641" cy="2031325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/>
            <a:r>
              <a:rPr lang="el-GR" b="0" dirty="0" smtClean="0">
                <a:solidFill>
                  <a:srgbClr val="0033CC"/>
                </a:solidFill>
              </a:rPr>
              <a:t>Στις αρχές του 19ου αι., η </a:t>
            </a:r>
            <a:r>
              <a:rPr lang="el-GR" dirty="0" smtClean="0">
                <a:solidFill>
                  <a:srgbClr val="0033CC"/>
                </a:solidFill>
              </a:rPr>
              <a:t>ευρωπαϊκή διπλωματία </a:t>
            </a:r>
            <a:r>
              <a:rPr lang="el-GR" b="0" dirty="0" smtClean="0">
                <a:solidFill>
                  <a:srgbClr val="0033CC"/>
                </a:solidFill>
              </a:rPr>
              <a:t>είχε να αντιμετωπίσει: </a:t>
            </a:r>
          </a:p>
          <a:p>
            <a:pPr marL="285750" indent="-285750" algn="just"/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Πρώτον, το πρόβλημα διανομής των εδαφών της υπό διαμελισμό Οθωμανικής Αυτοκρατορίας, δηλαδή το </a:t>
            </a:r>
            <a:r>
              <a:rPr lang="el-GR" i="1" dirty="0" smtClean="0">
                <a:solidFill>
                  <a:srgbClr val="0033CC"/>
                </a:solidFill>
              </a:rPr>
              <a:t>Ανατολικό ζήτημα</a:t>
            </a:r>
            <a:r>
              <a:rPr lang="el-GR" b="0" dirty="0" smtClean="0">
                <a:solidFill>
                  <a:srgbClr val="0033CC"/>
                </a:solidFill>
              </a:rPr>
              <a:t>. </a:t>
            </a:r>
          </a:p>
          <a:p>
            <a:pPr marL="285750" indent="-285750" algn="just"/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Δεύτερον, το </a:t>
            </a:r>
            <a:r>
              <a:rPr lang="el-GR" i="1" dirty="0" smtClean="0">
                <a:solidFill>
                  <a:srgbClr val="0033CC"/>
                </a:solidFill>
              </a:rPr>
              <a:t>Κρητικό ζήτημα</a:t>
            </a:r>
            <a:r>
              <a:rPr lang="el-GR" b="0" dirty="0" smtClean="0">
                <a:solidFill>
                  <a:srgbClr val="0033CC"/>
                </a:solidFill>
              </a:rPr>
              <a:t>, το οποίο είχε ανακύψει με τη μη ένταξη της Κρήτης στα όρια του νεοσύστατου ελληνικού κράτους (1830).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3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pic>
        <p:nvPicPr>
          <p:cNvPr id="102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2880" y="1427182"/>
            <a:ext cx="3342639" cy="4546898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10 - Ορθογώνιο"/>
          <p:cNvSpPr/>
          <p:nvPr/>
        </p:nvSpPr>
        <p:spPr>
          <a:xfrm>
            <a:off x="4429760" y="2540337"/>
            <a:ext cx="5740400" cy="3539430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Η </a:t>
            </a:r>
            <a:r>
              <a:rPr lang="el-GR" dirty="0" smtClean="0">
                <a:solidFill>
                  <a:srgbClr val="0033CC"/>
                </a:solidFill>
              </a:rPr>
              <a:t>Αγγλία</a:t>
            </a:r>
            <a:r>
              <a:rPr lang="el-GR" b="0" dirty="0" smtClean="0">
                <a:solidFill>
                  <a:srgbClr val="0033CC"/>
                </a:solidFill>
              </a:rPr>
              <a:t> υποστήριζε τη διατήρηση του status quo στην ανατολικής Μεσογείου, μετά τη διάνοιξη της Διώρυγας του Σουέζ (1854-1869), ώστε να εξασφαλίσει την ελεύθερη διέλευση προς τις αποικίες της στις Ινδίες. </a:t>
            </a:r>
          </a:p>
          <a:p>
            <a:pPr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 Η </a:t>
            </a:r>
            <a:r>
              <a:rPr lang="el-GR" dirty="0" smtClean="0">
                <a:solidFill>
                  <a:srgbClr val="0033CC"/>
                </a:solidFill>
              </a:rPr>
              <a:t>Γαλλία</a:t>
            </a:r>
            <a:r>
              <a:rPr lang="el-GR" b="0" dirty="0" smtClean="0">
                <a:solidFill>
                  <a:srgbClr val="0033CC"/>
                </a:solidFill>
              </a:rPr>
              <a:t>, επίσης, προσανατολιζόταν στην ενίσχυση της επιρροής της στην Αίγυπτο. </a:t>
            </a:r>
          </a:p>
          <a:p>
            <a:pPr algn="just"/>
            <a:r>
              <a:rPr lang="el-GR" b="0" dirty="0" smtClean="0">
                <a:solidFill>
                  <a:srgbClr val="0033CC"/>
                </a:solidFill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 Η </a:t>
            </a:r>
            <a:r>
              <a:rPr lang="el-GR" dirty="0" smtClean="0">
                <a:solidFill>
                  <a:srgbClr val="0033CC"/>
                </a:solidFill>
              </a:rPr>
              <a:t>Ρωσία</a:t>
            </a:r>
            <a:r>
              <a:rPr lang="en-US" b="0" dirty="0" smtClean="0">
                <a:solidFill>
                  <a:srgbClr val="0033CC"/>
                </a:solidFill>
              </a:rPr>
              <a:t>,</a:t>
            </a:r>
            <a:r>
              <a:rPr lang="el-GR" b="0" dirty="0" smtClean="0">
                <a:solidFill>
                  <a:srgbClr val="0033CC"/>
                </a:solidFill>
              </a:rPr>
              <a:t> που είχε περιέλθει ύστερα από την ήττα της στον Κριμαϊκό πόλεμο (1853-1856) σε διπλωματικό αδιέξοδο, διείδε στο Κρητικό ζήτημα μία ευκαιρία για να επανέλθει στην ευρωπαϊκή διπλωματία. </a:t>
            </a:r>
          </a:p>
          <a:p>
            <a:pPr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 Η </a:t>
            </a:r>
            <a:r>
              <a:rPr lang="el-GR" dirty="0" smtClean="0">
                <a:solidFill>
                  <a:srgbClr val="0033CC"/>
                </a:solidFill>
              </a:rPr>
              <a:t>Ελλάδα</a:t>
            </a:r>
            <a:r>
              <a:rPr lang="el-GR" b="0" dirty="0" smtClean="0">
                <a:solidFill>
                  <a:srgbClr val="0033CC"/>
                </a:solidFill>
              </a:rPr>
              <a:t> δεν υποστήριζε την κήρυξη πολέμου με την Οθωμανική Αυτοκρατορία, καθώς είχε ως προτεραιότητά της τη βελτίωση της οικονομικής, κοινωνικής και εξωτερικής πολιτικής της.  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5885059" y="209549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Μεγάλες Δυνάμεις και Ελλάδα</a:t>
            </a:r>
            <a:r>
              <a:rPr lang="el-GR" sz="1600" b="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23520" y="2550160"/>
            <a:ext cx="3088640" cy="313944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438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 ΓΕΝΙΚΟ 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pic>
        <p:nvPicPr>
          <p:cNvPr id="102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405" y="2607144"/>
            <a:ext cx="5066475" cy="2651104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10 - Ορθογώνιο"/>
          <p:cNvSpPr/>
          <p:nvPr/>
        </p:nvSpPr>
        <p:spPr>
          <a:xfrm>
            <a:off x="5374640" y="2540000"/>
            <a:ext cx="5892800" cy="2462213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l-GR" b="0" dirty="0">
                <a:solidFill>
                  <a:srgbClr val="0033CC"/>
                </a:solidFill>
              </a:rPr>
              <a:t>Στην πολυτάραχη διαδρομή για την ενσωμάτωσή τους με την </a:t>
            </a:r>
            <a:r>
              <a:rPr lang="el-GR" b="0" dirty="0" smtClean="0">
                <a:solidFill>
                  <a:srgbClr val="0033CC"/>
                </a:solidFill>
              </a:rPr>
              <a:t>Ελλάδα, η Κρήτη </a:t>
            </a:r>
            <a:r>
              <a:rPr lang="el-GR" b="0" dirty="0">
                <a:solidFill>
                  <a:srgbClr val="0033CC"/>
                </a:solidFill>
              </a:rPr>
              <a:t>θα </a:t>
            </a:r>
            <a:r>
              <a:rPr lang="el-GR" b="0" dirty="0" smtClean="0">
                <a:solidFill>
                  <a:srgbClr val="0033CC"/>
                </a:solidFill>
              </a:rPr>
              <a:t>κέρδιζε σημαντικές </a:t>
            </a:r>
            <a:r>
              <a:rPr lang="el-GR" b="0" dirty="0">
                <a:solidFill>
                  <a:srgbClr val="0033CC"/>
                </a:solidFill>
              </a:rPr>
              <a:t>θεσμικές πράξεις, που θα συνέβαλαν στην ανάπτυξη του νησιού.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1856</a:t>
            </a:r>
            <a:r>
              <a:rPr lang="el-GR" b="0" dirty="0" smtClean="0">
                <a:solidFill>
                  <a:srgbClr val="0033CC"/>
                </a:solidFill>
              </a:rPr>
              <a:t>, </a:t>
            </a:r>
            <a:r>
              <a:rPr lang="el-GR" i="1" dirty="0" err="1">
                <a:solidFill>
                  <a:srgbClr val="0033CC"/>
                </a:solidFill>
              </a:rPr>
              <a:t>Χάττ</a:t>
            </a:r>
            <a:r>
              <a:rPr lang="el-GR" i="1" dirty="0">
                <a:solidFill>
                  <a:srgbClr val="0033CC"/>
                </a:solidFill>
              </a:rPr>
              <a:t>-ι-</a:t>
            </a:r>
            <a:r>
              <a:rPr lang="el-GR" i="1" dirty="0" err="1">
                <a:solidFill>
                  <a:srgbClr val="0033CC"/>
                </a:solidFill>
              </a:rPr>
              <a:t>Χουμαγιούν</a:t>
            </a:r>
            <a:r>
              <a:rPr lang="el-GR" b="0" dirty="0">
                <a:solidFill>
                  <a:srgbClr val="0033CC"/>
                </a:solidFill>
              </a:rPr>
              <a:t>  (Αυτοκρατορική Γραφή), </a:t>
            </a:r>
            <a:r>
              <a:rPr lang="el-GR" b="0" dirty="0" smtClean="0">
                <a:solidFill>
                  <a:srgbClr val="0033CC"/>
                </a:solidFill>
              </a:rPr>
              <a:t>ο σουλτάνος αναγνώρισε ένα </a:t>
            </a:r>
            <a:r>
              <a:rPr lang="el-GR" dirty="0">
                <a:solidFill>
                  <a:srgbClr val="0033CC"/>
                </a:solidFill>
              </a:rPr>
              <a:t>καθεστώς ισονομίας και ισοπολιτείας για όλους τους υπηκόους της Οθωμανικής  Αυτοκρατορίας</a:t>
            </a:r>
            <a:r>
              <a:rPr lang="el-GR" b="0" dirty="0" smtClean="0">
                <a:solidFill>
                  <a:srgbClr val="0033CC"/>
                </a:solidFill>
              </a:rPr>
              <a:t>.</a:t>
            </a:r>
            <a:r>
              <a:rPr lang="el-GR" dirty="0"/>
              <a:t> </a:t>
            </a:r>
            <a:r>
              <a:rPr lang="el-GR" b="0" dirty="0">
                <a:solidFill>
                  <a:srgbClr val="0033CC"/>
                </a:solidFill>
              </a:rPr>
              <a:t>Έτσι, ευνοήθηκε η ανάπτυξη στο νησί ενός ομογενούς πληθυσμού που μιλούσε την ελληνική γλώσσα, ασπαζόταν την Ορθόδοξη θρησκεία και είχε σαφή εθνική συνείδηση ότι ανήκει στην Ελλάδα.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7358259" y="2105655"/>
            <a:ext cx="154190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Κρήτη</a:t>
            </a:r>
            <a:r>
              <a:rPr lang="el-GR" sz="1600" b="0" dirty="0" smtClean="0">
                <a:solidFill>
                  <a:schemeClr val="bg1">
                    <a:lumMod val="75000"/>
                  </a:schemeClr>
                </a:solidFill>
              </a:rPr>
              <a:t>  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3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 ΓΕΝΙΚΟ 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5374640" y="2540000"/>
            <a:ext cx="5892800" cy="3323987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>
                <a:solidFill>
                  <a:srgbClr val="0033CC"/>
                </a:solidFill>
              </a:rPr>
              <a:t>1868</a:t>
            </a:r>
            <a:r>
              <a:rPr lang="el-GR" b="0" dirty="0">
                <a:solidFill>
                  <a:srgbClr val="0033CC"/>
                </a:solidFill>
              </a:rPr>
              <a:t>, </a:t>
            </a:r>
            <a:r>
              <a:rPr lang="el-GR" i="1" dirty="0">
                <a:solidFill>
                  <a:srgbClr val="0033CC"/>
                </a:solidFill>
              </a:rPr>
              <a:t>Οργανικός Νόμος</a:t>
            </a:r>
            <a:r>
              <a:rPr lang="el-GR" b="0" dirty="0">
                <a:solidFill>
                  <a:srgbClr val="0033CC"/>
                </a:solidFill>
              </a:rPr>
              <a:t>, </a:t>
            </a:r>
            <a:r>
              <a:rPr lang="el-GR" b="0" dirty="0" smtClean="0">
                <a:solidFill>
                  <a:srgbClr val="0033CC"/>
                </a:solidFill>
              </a:rPr>
              <a:t>νέος διοικητικός οργανισμός που </a:t>
            </a:r>
            <a:r>
              <a:rPr lang="el-GR" b="0" dirty="0">
                <a:solidFill>
                  <a:srgbClr val="0033CC"/>
                </a:solidFill>
              </a:rPr>
              <a:t>περιλάμβανε για τους </a:t>
            </a:r>
            <a:r>
              <a:rPr lang="el-GR" b="0" dirty="0" smtClean="0">
                <a:solidFill>
                  <a:srgbClr val="0033CC"/>
                </a:solidFill>
              </a:rPr>
              <a:t>χριστιανούς: </a:t>
            </a:r>
            <a:r>
              <a:rPr lang="el-GR" b="0" dirty="0">
                <a:solidFill>
                  <a:srgbClr val="0033CC"/>
                </a:solidFill>
              </a:rPr>
              <a:t>τρεις ειδικούς Κανονισμούς των μεικτών δικαστηρίων, των μεικτών διοικητικών συμβουλίων και της Γενικής Συνελεύσεως. Αναγνώριζε φορολογικές απαλλαγές της δεκάτης και του στρατιωτικού </a:t>
            </a:r>
            <a:r>
              <a:rPr lang="el-GR" b="0" dirty="0" smtClean="0">
                <a:solidFill>
                  <a:srgbClr val="0033CC"/>
                </a:solidFill>
              </a:rPr>
              <a:t>φόρου. </a:t>
            </a:r>
            <a:r>
              <a:rPr lang="el-GR" b="0" dirty="0">
                <a:solidFill>
                  <a:srgbClr val="0033CC"/>
                </a:solidFill>
              </a:rPr>
              <a:t>Τα σκιώδη προνόμια, που παραχώρησε ο Νόμος, θα αποτελούσαν στο εξής </a:t>
            </a:r>
            <a:r>
              <a:rPr lang="el-GR" dirty="0">
                <a:solidFill>
                  <a:srgbClr val="0033CC"/>
                </a:solidFill>
              </a:rPr>
              <a:t>σταθερό σημείο αναφοράς για τα επόμενα απελευθερωτικά κινήματα του νησιού</a:t>
            </a:r>
            <a:r>
              <a:rPr lang="el-GR" b="0" dirty="0">
                <a:solidFill>
                  <a:srgbClr val="0033CC"/>
                </a:solidFill>
              </a:rPr>
              <a:t>, ως την αυτονομία.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1878</a:t>
            </a:r>
            <a:r>
              <a:rPr lang="el-GR" dirty="0">
                <a:solidFill>
                  <a:srgbClr val="0033CC"/>
                </a:solidFill>
              </a:rPr>
              <a:t>, Σύμβαση της Χαλέπας, </a:t>
            </a:r>
            <a:r>
              <a:rPr lang="el-GR" b="0" dirty="0">
                <a:solidFill>
                  <a:srgbClr val="0033CC"/>
                </a:solidFill>
              </a:rPr>
              <a:t>η δημιουργία στην Κρήτη μιας επαρχίας με ημιαυτόνομο καθεστώς ευνόησε τους χριστιανούς, ενώ αποτέλεσε ένα ακόμη σημαντικό βήμα για την επίλυση του Κρητικού Ζητήματος.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7358259" y="2105655"/>
            <a:ext cx="154190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Κρήτη</a:t>
            </a:r>
            <a:r>
              <a:rPr lang="el-GR" sz="1600" b="0" dirty="0" smtClean="0">
                <a:solidFill>
                  <a:schemeClr val="bg1">
                    <a:lumMod val="75000"/>
                  </a:schemeClr>
                </a:solidFill>
              </a:rPr>
              <a:t>  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4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2720" y="1555065"/>
            <a:ext cx="3972560" cy="4358055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23521" y="4053840"/>
            <a:ext cx="3789680" cy="173736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735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mtsirtsikou\Desktop\Μ. ΤΣΙΡΤΣΙΚΟΥ. ΙΣΤΟΡΙΚΟ ΓΕΓΟΝΟΣ ΑΥΓΟΥΣΤΟΥ\ΑΡΧΕΙΑ ΚΡΗΤΙΚΗ ΕΠΑΝΑΣΤΑΣΗ 1867\ΑΡΧΕΙΑ ΙΣΤΟΡΙΚΟ ΓΕΓΟΝΟΣ ΑΥΓΟΥΣΤΟΥ\1713A-A-3..jpg"/>
          <p:cNvPicPr>
            <a:picLocks noChangeAspect="1" noChangeArrowheads="1"/>
          </p:cNvPicPr>
          <p:nvPr/>
        </p:nvPicPr>
        <p:blipFill>
          <a:blip r:embed="rId3" cstate="print"/>
          <a:srcRect l="3351" t="21953" b="3717"/>
          <a:stretch>
            <a:fillRect/>
          </a:stretch>
        </p:blipFill>
        <p:spPr bwMode="auto">
          <a:xfrm>
            <a:off x="8772201" y="3021475"/>
            <a:ext cx="2654948" cy="29160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GB" altLang="el-GR" dirty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6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3526467" y="2309356"/>
            <a:ext cx="5740400" cy="2893100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>
                <a:solidFill>
                  <a:srgbClr val="0033CC"/>
                </a:solidFill>
              </a:rPr>
              <a:t>9 Νοεμβρίου 1866, </a:t>
            </a:r>
            <a:r>
              <a:rPr lang="el-GR" b="0" dirty="0">
                <a:solidFill>
                  <a:srgbClr val="0033CC"/>
                </a:solidFill>
              </a:rPr>
              <a:t>εκδηλώθηκε η </a:t>
            </a:r>
            <a:r>
              <a:rPr lang="el-GR" dirty="0">
                <a:solidFill>
                  <a:srgbClr val="0033CC"/>
                </a:solidFill>
              </a:rPr>
              <a:t>εξέγερση στη Μονή Αρκαδίου</a:t>
            </a:r>
            <a:r>
              <a:rPr lang="el-GR" b="0" dirty="0">
                <a:solidFill>
                  <a:srgbClr val="0033CC"/>
                </a:solidFill>
              </a:rPr>
              <a:t>. Κρήτες μαχητές, γυναικόπαιδα και ηλικιωμένοι απέκρουσαν την τουρκική έφοδο στη Μονή </a:t>
            </a:r>
            <a:r>
              <a:rPr lang="el-GR" b="0" dirty="0" smtClean="0">
                <a:solidFill>
                  <a:srgbClr val="0033CC"/>
                </a:solidFill>
              </a:rPr>
              <a:t>και </a:t>
            </a:r>
            <a:r>
              <a:rPr lang="el-GR" b="0" dirty="0">
                <a:solidFill>
                  <a:srgbClr val="0033CC"/>
                </a:solidFill>
              </a:rPr>
              <a:t>προσφεύγοντας στο τελευταίο τους καταφύγιο την πυριτιδαποθήκη προκάλεσαν τρομερή έκρηξη με εκατόμβες θυμάτων εκατέρωθεν. </a:t>
            </a:r>
          </a:p>
          <a:p>
            <a:pPr algn="just">
              <a:buFont typeface="Wingdings" pitchFamily="2" charset="2"/>
              <a:buChar char="ü"/>
            </a:pPr>
            <a:endParaRPr lang="el-GR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>
                <a:solidFill>
                  <a:srgbClr val="0033CC"/>
                </a:solidFill>
              </a:rPr>
              <a:t>Η ηρωική θυσία της Μονής Αρκαδίου </a:t>
            </a:r>
            <a:r>
              <a:rPr lang="el-GR" b="0" dirty="0">
                <a:solidFill>
                  <a:srgbClr val="0033CC"/>
                </a:solidFill>
              </a:rPr>
              <a:t>προκάλεσε</a:t>
            </a:r>
            <a:r>
              <a:rPr lang="el-GR" dirty="0">
                <a:solidFill>
                  <a:srgbClr val="0033CC"/>
                </a:solidFill>
              </a:rPr>
              <a:t> έκρηξη φιλελληνισμού στην Ευρώπη </a:t>
            </a:r>
            <a:r>
              <a:rPr lang="el-GR" b="0" dirty="0">
                <a:solidFill>
                  <a:srgbClr val="0033CC"/>
                </a:solidFill>
              </a:rPr>
              <a:t>αλλά και </a:t>
            </a:r>
            <a:r>
              <a:rPr lang="el-GR" dirty="0">
                <a:solidFill>
                  <a:srgbClr val="0033CC"/>
                </a:solidFill>
              </a:rPr>
              <a:t>θαυμασμό για τη μαχητικότητα του κρητικού λαού. </a:t>
            </a:r>
            <a:r>
              <a:rPr lang="el-GR" b="0" dirty="0">
                <a:solidFill>
                  <a:srgbClr val="0033CC"/>
                </a:solidFill>
              </a:rPr>
              <a:t>Αν και η Κρητική Επανάσταση 1866-1869 έληξε με ανυπολόγιστες ζημιές στο νησί και </a:t>
            </a:r>
            <a:r>
              <a:rPr lang="el-GR" dirty="0">
                <a:solidFill>
                  <a:srgbClr val="0033CC"/>
                </a:solidFill>
              </a:rPr>
              <a:t>έπληξε ανεπανόρθωτα το γόητρο της Οθωμανικής Αυτοκρατορίας</a:t>
            </a:r>
            <a:r>
              <a:rPr lang="el-GR" b="0" dirty="0">
                <a:solidFill>
                  <a:srgbClr val="0033CC"/>
                </a:solidFill>
              </a:rPr>
              <a:t>. </a:t>
            </a:r>
          </a:p>
          <a:p>
            <a:pPr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5824099" y="202437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1866-1869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16 - Ορθογώνιο"/>
          <p:cNvSpPr/>
          <p:nvPr/>
        </p:nvSpPr>
        <p:spPr bwMode="auto">
          <a:xfrm>
            <a:off x="711200" y="3537117"/>
            <a:ext cx="1097280" cy="307777"/>
          </a:xfrm>
          <a:prstGeom prst="rect">
            <a:avLst/>
          </a:prstGeom>
          <a:noFill/>
          <a:ln w="12700" cap="rnd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3" name="12 - Εικόνα" descr="01. ΜΕΛΛΟΝ 28.7.18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582" y="2164487"/>
            <a:ext cx="3375885" cy="2520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8" name="17 - Ορθογώνιο"/>
          <p:cNvSpPr/>
          <p:nvPr/>
        </p:nvSpPr>
        <p:spPr bwMode="auto">
          <a:xfrm>
            <a:off x="538480" y="2611120"/>
            <a:ext cx="914400" cy="1463040"/>
          </a:xfrm>
          <a:prstGeom prst="rect">
            <a:avLst/>
          </a:prstGeom>
          <a:noFill/>
          <a:ln w="12700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774579" y="557021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Η θυσία της μονής Αρκαδίου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42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7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4568129" y="2362929"/>
            <a:ext cx="5740400" cy="3539430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>
                <a:solidFill>
                  <a:srgbClr val="0033CC"/>
                </a:solidFill>
              </a:rPr>
              <a:t>Σεπτέμβριο του 1895, </a:t>
            </a:r>
            <a:r>
              <a:rPr lang="el-GR" b="0" dirty="0">
                <a:solidFill>
                  <a:srgbClr val="0033CC"/>
                </a:solidFill>
              </a:rPr>
              <a:t>η </a:t>
            </a:r>
            <a:r>
              <a:rPr lang="el-GR" i="1" dirty="0">
                <a:solidFill>
                  <a:srgbClr val="0033CC"/>
                </a:solidFill>
              </a:rPr>
              <a:t>Επιτροπή Μεταπολιτεύσεως </a:t>
            </a:r>
            <a:r>
              <a:rPr lang="el-GR" b="0" dirty="0">
                <a:solidFill>
                  <a:srgbClr val="0033CC"/>
                </a:solidFill>
              </a:rPr>
              <a:t>με υπομνήματα προς τους εκπροσώπους των ευρωπαϊκών δυνάμεων στην Κρήτη, αιτήθηκε τη δημιουργία ενός καθεστώτος ευρείας αυτονομίας, με τη συναίνεση και της ελληνικής </a:t>
            </a:r>
            <a:r>
              <a:rPr lang="el-GR" b="0" dirty="0" smtClean="0">
                <a:solidFill>
                  <a:srgbClr val="0033CC"/>
                </a:solidFill>
              </a:rPr>
              <a:t>κυβέρνησης.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Μάιος 1896</a:t>
            </a:r>
            <a:r>
              <a:rPr lang="el-GR" b="0" dirty="0" smtClean="0">
                <a:solidFill>
                  <a:srgbClr val="0033CC"/>
                </a:solidFill>
              </a:rPr>
              <a:t>, οι </a:t>
            </a:r>
            <a:r>
              <a:rPr lang="el-GR" b="0" dirty="0">
                <a:solidFill>
                  <a:srgbClr val="0033CC"/>
                </a:solidFill>
              </a:rPr>
              <a:t>ευρωπαϊκές δυνάμεις </a:t>
            </a:r>
            <a:r>
              <a:rPr lang="el-GR" b="0" dirty="0" smtClean="0">
                <a:solidFill>
                  <a:srgbClr val="0033CC"/>
                </a:solidFill>
              </a:rPr>
              <a:t>δεν </a:t>
            </a:r>
            <a:r>
              <a:rPr lang="el-GR" b="0" dirty="0">
                <a:solidFill>
                  <a:srgbClr val="0033CC"/>
                </a:solidFill>
              </a:rPr>
              <a:t>έδειξαν κανένα </a:t>
            </a:r>
            <a:r>
              <a:rPr lang="el-GR" b="0" dirty="0" smtClean="0">
                <a:solidFill>
                  <a:srgbClr val="0033CC"/>
                </a:solidFill>
              </a:rPr>
              <a:t>ενδιαφέρον, </a:t>
            </a:r>
            <a:r>
              <a:rPr lang="el-GR" b="0" dirty="0">
                <a:solidFill>
                  <a:srgbClr val="0033CC"/>
                </a:solidFill>
              </a:rPr>
              <a:t>ενώ ο σουλτάνος, με την αποστολή στρατευμάτων, ενέτεινε την κατάσταση. Αποτέλεσμα ήταν η </a:t>
            </a:r>
            <a:r>
              <a:rPr lang="el-GR" i="1" dirty="0">
                <a:solidFill>
                  <a:srgbClr val="0033CC"/>
                </a:solidFill>
              </a:rPr>
              <a:t>Επιτροπή της Μεταπολιτεύσεως </a:t>
            </a:r>
            <a:r>
              <a:rPr lang="el-GR" b="0" dirty="0">
                <a:solidFill>
                  <a:srgbClr val="0033CC"/>
                </a:solidFill>
              </a:rPr>
              <a:t>να αυτοανακηρυχθεί σε </a:t>
            </a:r>
            <a:r>
              <a:rPr lang="el-GR" i="1" dirty="0">
                <a:solidFill>
                  <a:srgbClr val="0033CC"/>
                </a:solidFill>
              </a:rPr>
              <a:t>Επαναστατική Συνέλευση</a:t>
            </a:r>
            <a:r>
              <a:rPr lang="el-GR" b="0" dirty="0">
                <a:solidFill>
                  <a:srgbClr val="0033CC"/>
                </a:solidFill>
              </a:rPr>
              <a:t>, ενισχύοντας την εξέγερση των </a:t>
            </a:r>
            <a:r>
              <a:rPr lang="el-GR" b="0" dirty="0" smtClean="0">
                <a:solidFill>
                  <a:srgbClr val="0033CC"/>
                </a:solidFill>
              </a:rPr>
              <a:t>χριστιανών.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>
                <a:solidFill>
                  <a:srgbClr val="0033CC"/>
                </a:solidFill>
              </a:rPr>
              <a:t>Ιανουάριος, 1897, </a:t>
            </a:r>
            <a:r>
              <a:rPr lang="el-GR" b="0" dirty="0">
                <a:solidFill>
                  <a:srgbClr val="0033CC"/>
                </a:solidFill>
              </a:rPr>
              <a:t>οι εκτεταμένες </a:t>
            </a:r>
            <a:r>
              <a:rPr lang="el-GR" dirty="0">
                <a:solidFill>
                  <a:srgbClr val="0033CC"/>
                </a:solidFill>
              </a:rPr>
              <a:t>τουρκικές βιαιότητες στα Χανιά </a:t>
            </a:r>
            <a:r>
              <a:rPr lang="el-GR" b="0" dirty="0">
                <a:solidFill>
                  <a:srgbClr val="0033CC"/>
                </a:solidFill>
              </a:rPr>
              <a:t>αφύπνισαν την </a:t>
            </a:r>
            <a:r>
              <a:rPr lang="el-GR" dirty="0">
                <a:solidFill>
                  <a:srgbClr val="0033CC"/>
                </a:solidFill>
              </a:rPr>
              <a:t>ελληνική κυβέρνηση</a:t>
            </a:r>
            <a:r>
              <a:rPr lang="el-GR" b="0" dirty="0">
                <a:solidFill>
                  <a:srgbClr val="0033CC"/>
                </a:solidFill>
              </a:rPr>
              <a:t>, η οποία έστειλε  </a:t>
            </a:r>
            <a:r>
              <a:rPr lang="el-GR" dirty="0">
                <a:solidFill>
                  <a:srgbClr val="0033CC"/>
                </a:solidFill>
              </a:rPr>
              <a:t>στρατό στην Κρήτη </a:t>
            </a:r>
            <a:r>
              <a:rPr lang="el-GR" b="0" dirty="0">
                <a:solidFill>
                  <a:srgbClr val="0033CC"/>
                </a:solidFill>
              </a:rPr>
              <a:t>για να διεκδικήσει την ένωσή της με την Ελλάδα. Έτσι όμως, συνέβαλε  στην </a:t>
            </a:r>
            <a:r>
              <a:rPr lang="el-GR" dirty="0">
                <a:solidFill>
                  <a:srgbClr val="0033CC"/>
                </a:solidFill>
              </a:rPr>
              <a:t>κλιμάκωση της κρίσης</a:t>
            </a:r>
            <a:r>
              <a:rPr lang="el-GR" b="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5824099" y="202437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1895-1898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16 - Ορθογώνιο"/>
          <p:cNvSpPr/>
          <p:nvPr/>
        </p:nvSpPr>
        <p:spPr bwMode="auto">
          <a:xfrm>
            <a:off x="711200" y="3537117"/>
            <a:ext cx="1097280" cy="307777"/>
          </a:xfrm>
          <a:prstGeom prst="rect">
            <a:avLst/>
          </a:prstGeom>
          <a:noFill/>
          <a:ln w="12700" cap="rnd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034" y="2955263"/>
            <a:ext cx="4196733" cy="21960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1048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8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4568129" y="2611120"/>
            <a:ext cx="5740400" cy="2462213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1898, </a:t>
            </a:r>
            <a:r>
              <a:rPr lang="el-GR" b="0" dirty="0" smtClean="0">
                <a:solidFill>
                  <a:srgbClr val="0033CC"/>
                </a:solidFill>
              </a:rPr>
              <a:t>πραγματοποιήθηκε</a:t>
            </a:r>
            <a:r>
              <a:rPr lang="el-GR" dirty="0" smtClean="0">
                <a:solidFill>
                  <a:srgbClr val="0033CC"/>
                </a:solidFill>
              </a:rPr>
              <a:t> </a:t>
            </a:r>
            <a:r>
              <a:rPr lang="el-GR" b="0" dirty="0" smtClean="0">
                <a:solidFill>
                  <a:srgbClr val="0033CC"/>
                </a:solidFill>
              </a:rPr>
              <a:t>η </a:t>
            </a:r>
            <a:r>
              <a:rPr lang="el-GR" dirty="0">
                <a:solidFill>
                  <a:srgbClr val="0033CC"/>
                </a:solidFill>
              </a:rPr>
              <a:t>άμεση αποχώρηση των τουρκικών στρατευμάτων από την </a:t>
            </a:r>
            <a:r>
              <a:rPr lang="el-GR" dirty="0" smtClean="0">
                <a:solidFill>
                  <a:srgbClr val="0033CC"/>
                </a:solidFill>
              </a:rPr>
              <a:t>Κρήτη</a:t>
            </a:r>
            <a:r>
              <a:rPr lang="el-GR" b="0" dirty="0" smtClean="0">
                <a:solidFill>
                  <a:srgbClr val="0033CC"/>
                </a:solidFill>
              </a:rPr>
              <a:t>, </a:t>
            </a:r>
            <a:r>
              <a:rPr lang="el-GR" b="0" dirty="0">
                <a:solidFill>
                  <a:srgbClr val="0033CC"/>
                </a:solidFill>
              </a:rPr>
              <a:t>ύστερα από παρέμβαση της Αγγλίας και εξαιτίας της τουρκικής βιαιότητας ενάντια σε Κρήτες, αλλά και Άγγλους αξιωματικούς. </a:t>
            </a:r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b="0" dirty="0" smtClean="0">
                <a:solidFill>
                  <a:srgbClr val="0033CC"/>
                </a:solidFill>
              </a:rPr>
              <a:t>Κατοχυρώθηκε </a:t>
            </a:r>
            <a:r>
              <a:rPr lang="el-GR" b="0" dirty="0">
                <a:solidFill>
                  <a:srgbClr val="0033CC"/>
                </a:solidFill>
              </a:rPr>
              <a:t>η </a:t>
            </a:r>
            <a:r>
              <a:rPr lang="el-GR" dirty="0">
                <a:solidFill>
                  <a:srgbClr val="0033CC"/>
                </a:solidFill>
              </a:rPr>
              <a:t>αυτονομία του νησιού με συμβολική επικυριαρχία του σουλτάνου </a:t>
            </a:r>
            <a:r>
              <a:rPr lang="el-GR" b="0" dirty="0">
                <a:solidFill>
                  <a:srgbClr val="0033CC"/>
                </a:solidFill>
              </a:rPr>
              <a:t>και επιλεγμένο ηγεμόνα τον Πρίγκιπα </a:t>
            </a:r>
            <a:r>
              <a:rPr lang="el-GR" b="0" dirty="0" smtClean="0">
                <a:solidFill>
                  <a:srgbClr val="0033CC"/>
                </a:solidFill>
              </a:rPr>
              <a:t>Γεώργιο. </a:t>
            </a: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5824099" y="202437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1895-1898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16 - Ορθογώνιο"/>
          <p:cNvSpPr/>
          <p:nvPr/>
        </p:nvSpPr>
        <p:spPr bwMode="auto">
          <a:xfrm>
            <a:off x="711200" y="3505856"/>
            <a:ext cx="1097280" cy="307777"/>
          </a:xfrm>
          <a:prstGeom prst="rect">
            <a:avLst/>
          </a:prstGeom>
          <a:noFill/>
          <a:ln w="12700" cap="rnd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034" y="2955263"/>
            <a:ext cx="4196733" cy="21960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466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9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4568129" y="2611120"/>
            <a:ext cx="5740400" cy="2462213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1908</a:t>
            </a:r>
            <a:r>
              <a:rPr lang="el-GR" b="0" dirty="0" smtClean="0">
                <a:solidFill>
                  <a:srgbClr val="0033CC"/>
                </a:solidFill>
              </a:rPr>
              <a:t>, </a:t>
            </a:r>
            <a:r>
              <a:rPr lang="el-GR" b="0" dirty="0">
                <a:solidFill>
                  <a:srgbClr val="0033CC"/>
                </a:solidFill>
              </a:rPr>
              <a:t>εγκρίθηκε η </a:t>
            </a:r>
            <a:r>
              <a:rPr lang="el-GR" dirty="0">
                <a:solidFill>
                  <a:srgbClr val="0033CC"/>
                </a:solidFill>
              </a:rPr>
              <a:t>ένωση της Κρήτης με την Ελλάδα σε λαϊκή συγκέντρωση </a:t>
            </a:r>
            <a:r>
              <a:rPr lang="el-GR" b="0" dirty="0">
                <a:solidFill>
                  <a:srgbClr val="0033CC"/>
                </a:solidFill>
              </a:rPr>
              <a:t>στα Χανιά και επικυρώθηκε με επίσημο </a:t>
            </a:r>
            <a:r>
              <a:rPr lang="el-GR" b="0" dirty="0" smtClean="0">
                <a:solidFill>
                  <a:srgbClr val="0033CC"/>
                </a:solidFill>
              </a:rPr>
              <a:t>Ψήφισμα </a:t>
            </a:r>
            <a:r>
              <a:rPr lang="el-GR" b="0" dirty="0">
                <a:solidFill>
                  <a:srgbClr val="0033CC"/>
                </a:solidFill>
              </a:rPr>
              <a:t>από την Κρητική </a:t>
            </a:r>
            <a:r>
              <a:rPr lang="el-GR" b="0" dirty="0" smtClean="0">
                <a:solidFill>
                  <a:srgbClr val="0033CC"/>
                </a:solidFill>
              </a:rPr>
              <a:t>Κυβέρνηση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1910</a:t>
            </a:r>
            <a:r>
              <a:rPr lang="el-GR" dirty="0">
                <a:solidFill>
                  <a:srgbClr val="0033CC"/>
                </a:solidFill>
              </a:rPr>
              <a:t>, </a:t>
            </a:r>
            <a:r>
              <a:rPr lang="el-GR" b="0" dirty="0">
                <a:solidFill>
                  <a:srgbClr val="0033CC"/>
                </a:solidFill>
              </a:rPr>
              <a:t>το </a:t>
            </a:r>
            <a:r>
              <a:rPr lang="el-GR" dirty="0">
                <a:solidFill>
                  <a:srgbClr val="0033CC"/>
                </a:solidFill>
              </a:rPr>
              <a:t>κόμμα του Κρητικού Ελευθέριου Βενιζέλου κέρδισε τις εκλογές </a:t>
            </a:r>
            <a:r>
              <a:rPr lang="el-GR" b="0" dirty="0">
                <a:solidFill>
                  <a:srgbClr val="0033CC"/>
                </a:solidFill>
              </a:rPr>
              <a:t>και σχημάτισε κυβέρνηση </a:t>
            </a:r>
            <a:r>
              <a:rPr lang="el-GR" dirty="0">
                <a:solidFill>
                  <a:srgbClr val="0033CC"/>
                </a:solidFill>
              </a:rPr>
              <a:t>στην Ελλάδα</a:t>
            </a:r>
            <a:r>
              <a:rPr lang="el-GR" b="0" dirty="0" smtClean="0">
                <a:solidFill>
                  <a:srgbClr val="0033CC"/>
                </a:solidFill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1912</a:t>
            </a:r>
            <a:r>
              <a:rPr lang="el-GR" dirty="0">
                <a:solidFill>
                  <a:srgbClr val="0033CC"/>
                </a:solidFill>
              </a:rPr>
              <a:t>, </a:t>
            </a:r>
            <a:r>
              <a:rPr lang="el-GR" b="0" dirty="0">
                <a:solidFill>
                  <a:srgbClr val="0033CC"/>
                </a:solidFill>
              </a:rPr>
              <a:t>πριν την έκρηξη των Βαλκανικών Πολέμων, </a:t>
            </a:r>
            <a:r>
              <a:rPr lang="el-GR" b="0" dirty="0" smtClean="0">
                <a:solidFill>
                  <a:srgbClr val="0033CC"/>
                </a:solidFill>
              </a:rPr>
              <a:t>το </a:t>
            </a:r>
            <a:r>
              <a:rPr lang="el-GR" dirty="0">
                <a:solidFill>
                  <a:srgbClr val="0033CC"/>
                </a:solidFill>
              </a:rPr>
              <a:t>ελληνικό </a:t>
            </a:r>
            <a:r>
              <a:rPr lang="el-GR" dirty="0" smtClean="0">
                <a:solidFill>
                  <a:srgbClr val="0033CC"/>
                </a:solidFill>
              </a:rPr>
              <a:t>κοινοβούλιο</a:t>
            </a:r>
            <a:r>
              <a:rPr lang="el-GR" b="0" dirty="0" smtClean="0">
                <a:solidFill>
                  <a:srgbClr val="0033CC"/>
                </a:solidFill>
              </a:rPr>
              <a:t> θα </a:t>
            </a:r>
            <a:r>
              <a:rPr lang="el-GR" b="0" dirty="0">
                <a:solidFill>
                  <a:srgbClr val="0033CC"/>
                </a:solidFill>
              </a:rPr>
              <a:t>δεχόταν τους </a:t>
            </a:r>
            <a:r>
              <a:rPr lang="el-GR" dirty="0">
                <a:solidFill>
                  <a:srgbClr val="0033CC"/>
                </a:solidFill>
              </a:rPr>
              <a:t>Κρήτες </a:t>
            </a:r>
            <a:r>
              <a:rPr lang="el-GR" dirty="0" smtClean="0">
                <a:solidFill>
                  <a:srgbClr val="0033CC"/>
                </a:solidFill>
              </a:rPr>
              <a:t>βουλευτές</a:t>
            </a:r>
            <a:r>
              <a:rPr lang="el-GR" b="0" dirty="0" smtClean="0">
                <a:solidFill>
                  <a:srgbClr val="0033CC"/>
                </a:solidFill>
              </a:rPr>
              <a:t>.</a:t>
            </a: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el-GR" dirty="0">
              <a:solidFill>
                <a:srgbClr val="0033CC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5824099" y="202437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1908-1913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16 - Ορθογώνιο"/>
          <p:cNvSpPr/>
          <p:nvPr/>
        </p:nvSpPr>
        <p:spPr bwMode="auto">
          <a:xfrm>
            <a:off x="711200" y="3537117"/>
            <a:ext cx="1097280" cy="307777"/>
          </a:xfrm>
          <a:prstGeom prst="rect">
            <a:avLst/>
          </a:prstGeom>
          <a:noFill/>
          <a:ln w="12700" cap="rnd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034" y="2955263"/>
            <a:ext cx="4196733" cy="21960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7274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82639" y="248290"/>
            <a:ext cx="3338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dirty="0" smtClean="0">
                <a:solidFill>
                  <a:srgbClr val="0066FF"/>
                </a:solidFill>
              </a:rPr>
              <a:t> </a:t>
            </a:r>
            <a:r>
              <a:rPr lang="el-GR" altLang="el-GR" dirty="0" smtClean="0">
                <a:solidFill>
                  <a:srgbClr val="0066FF"/>
                </a:solidFill>
              </a:rPr>
              <a:t>ΓΕΝΙΚΟ </a:t>
            </a:r>
            <a:r>
              <a:rPr lang="el-GR" altLang="el-GR" dirty="0">
                <a:solidFill>
                  <a:srgbClr val="0066FF"/>
                </a:solidFill>
              </a:rPr>
              <a:t>ΕΠΙΤΕΛΕΙΟ ΣΤΡΑΤΟΥ </a:t>
            </a:r>
          </a:p>
          <a:p>
            <a:pPr eaLnBrk="1" hangingPunct="1"/>
            <a:r>
              <a:rPr lang="el-GR" altLang="el-GR" dirty="0">
                <a:solidFill>
                  <a:srgbClr val="0066FF"/>
                </a:solidFill>
              </a:rPr>
              <a:t>ΔΙΕΥΘΥΝΣΗ ΙΣΤΟΡΙΑΣ ΣΤΡΑΤΟΥ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10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19056" y="846267"/>
            <a:ext cx="6989422" cy="475299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dirty="0" smtClean="0">
                <a:solidFill>
                  <a:schemeClr val="accent3">
                    <a:lumMod val="75000"/>
                  </a:schemeClr>
                </a:solidFill>
              </a:rPr>
              <a:t>ΙΣΤΟΡΙΚΟ ΑΦΙΕΡΩΜΑ ΜΗΝΟΣ ΔΕΚΕΜΒΡΙΟΥ</a:t>
            </a:r>
            <a:endParaRPr lang="el-G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540369" y="1562792"/>
            <a:ext cx="781013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solidFill>
                  <a:srgbClr val="0033CC"/>
                </a:solidFill>
              </a:rPr>
              <a:t>Η ενσωμάτωση της Κρήτης με την Ελλάδα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4907933" y="3044675"/>
            <a:ext cx="5740400" cy="1600438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l-GR" b="0" dirty="0" smtClean="0">
              <a:solidFill>
                <a:srgbClr val="0033CC"/>
              </a:solidFill>
            </a:endParaRPr>
          </a:p>
          <a:p>
            <a:pPr algn="just"/>
            <a:endParaRPr lang="el-GR" b="0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>
                <a:solidFill>
                  <a:srgbClr val="0033CC"/>
                </a:solidFill>
              </a:rPr>
              <a:t>Μάιος 1913</a:t>
            </a:r>
            <a:r>
              <a:rPr lang="el-GR" b="0" dirty="0" smtClean="0">
                <a:solidFill>
                  <a:srgbClr val="0033CC"/>
                </a:solidFill>
              </a:rPr>
              <a:t>, </a:t>
            </a:r>
            <a:r>
              <a:rPr lang="el-GR" b="0" dirty="0">
                <a:solidFill>
                  <a:srgbClr val="0033CC"/>
                </a:solidFill>
              </a:rPr>
              <a:t>με τη </a:t>
            </a:r>
            <a:r>
              <a:rPr lang="el-GR" dirty="0">
                <a:solidFill>
                  <a:srgbClr val="0033CC"/>
                </a:solidFill>
              </a:rPr>
              <a:t>Συνθήκη του Λονδίνου </a:t>
            </a:r>
            <a:r>
              <a:rPr lang="el-GR" b="0" dirty="0" smtClean="0">
                <a:solidFill>
                  <a:srgbClr val="0033CC"/>
                </a:solidFill>
              </a:rPr>
              <a:t>επισφραγίζεται η </a:t>
            </a:r>
            <a:r>
              <a:rPr lang="el-GR" dirty="0" smtClean="0">
                <a:solidFill>
                  <a:srgbClr val="0033CC"/>
                </a:solidFill>
              </a:rPr>
              <a:t>επίσημη ένωση τής Κρήτης με την Ελλάδα</a:t>
            </a:r>
            <a:r>
              <a:rPr lang="el-GR" b="0" dirty="0" smtClean="0">
                <a:solidFill>
                  <a:srgbClr val="0033CC"/>
                </a:solidFill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l-GR" b="0" dirty="0">
              <a:solidFill>
                <a:srgbClr val="0033CC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dirty="0" smtClean="0">
                <a:solidFill>
                  <a:srgbClr val="0033CC"/>
                </a:solidFill>
              </a:rPr>
              <a:t>1 </a:t>
            </a:r>
            <a:r>
              <a:rPr lang="el-GR" dirty="0">
                <a:solidFill>
                  <a:srgbClr val="0033CC"/>
                </a:solidFill>
              </a:rPr>
              <a:t>Δεκεμβρίου </a:t>
            </a:r>
            <a:r>
              <a:rPr lang="el-GR" dirty="0" smtClean="0">
                <a:solidFill>
                  <a:srgbClr val="0033CC"/>
                </a:solidFill>
              </a:rPr>
              <a:t>1913, </a:t>
            </a:r>
            <a:r>
              <a:rPr lang="el-GR" b="0" dirty="0" smtClean="0">
                <a:solidFill>
                  <a:srgbClr val="0033CC"/>
                </a:solidFill>
              </a:rPr>
              <a:t>υψώνεται </a:t>
            </a:r>
            <a:r>
              <a:rPr lang="el-GR" dirty="0">
                <a:solidFill>
                  <a:srgbClr val="0033CC"/>
                </a:solidFill>
              </a:rPr>
              <a:t>η ελληνική σημαία στο φρούριο του </a:t>
            </a:r>
            <a:r>
              <a:rPr lang="el-GR" dirty="0" err="1">
                <a:solidFill>
                  <a:srgbClr val="0033CC"/>
                </a:solidFill>
              </a:rPr>
              <a:t>Φιρκά</a:t>
            </a:r>
            <a:r>
              <a:rPr lang="el-GR" dirty="0">
                <a:solidFill>
                  <a:srgbClr val="0033CC"/>
                </a:solidFill>
              </a:rPr>
              <a:t> των Χανίων</a:t>
            </a:r>
            <a:r>
              <a:rPr lang="el-GR" b="0" dirty="0">
                <a:solidFill>
                  <a:srgbClr val="0033CC"/>
                </a:solidFill>
              </a:rPr>
              <a:t>. 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5824099" y="2024375"/>
            <a:ext cx="3228461" cy="338554"/>
          </a:xfrm>
          <a:prstGeom prst="rect">
            <a:avLst/>
          </a:prstGeom>
          <a:solidFill>
            <a:srgbClr val="0033CC"/>
          </a:solidFill>
          <a:effectLst>
            <a:outerShdw blurRad="50800" dist="38100" dir="5400000" algn="t" rotWithShape="0">
              <a:srgbClr val="FBE3DD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>
                    <a:lumMod val="75000"/>
                  </a:schemeClr>
                </a:solidFill>
              </a:rPr>
              <a:t>1913</a:t>
            </a:r>
            <a:endParaRPr lang="el-GR" sz="16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16 - Ορθογώνιο"/>
          <p:cNvSpPr/>
          <p:nvPr/>
        </p:nvSpPr>
        <p:spPr bwMode="auto">
          <a:xfrm>
            <a:off x="711200" y="3537117"/>
            <a:ext cx="1097280" cy="307777"/>
          </a:xfrm>
          <a:prstGeom prst="rect">
            <a:avLst/>
          </a:prstGeom>
          <a:noFill/>
          <a:ln w="12700" cap="rnd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" name="Picture 2" descr="C:\Users\mtsirtsikou\Desktop\Μ. ΤΣΙΡΤΣΙΚΟΥ. ΙΣΤΟΡΙΚΟ ΓΕΓΟΝΟΣ ΑΥΓΟΥΣΤΟΥ\ΤΕΛ. ΕΥΗ ΙΣΤΟΡΙΚΟ ΓΕΓΟΝΟΣ\ΧΑΡΤΗΣ ΚΡΗΤ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034" y="2955263"/>
            <a:ext cx="4196733" cy="21960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369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GS-GR_1">
  <a:themeElements>
    <a:clrScheme name="HAGS-GR_1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HAGS-GR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08000"/>
        </a:solidFill>
        <a:ln w="12700" cap="rnd" cmpd="sng" algn="ctr">
          <a:solidFill>
            <a:schemeClr val="accent1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08000"/>
        </a:solidFill>
        <a:ln w="12700" cap="rnd" cmpd="sng" algn="ctr">
          <a:solidFill>
            <a:schemeClr val="accent1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HAGS-GR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GS-GR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GS-GR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GS-GR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GS-GR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GS-GR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GS-GR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GS-GR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GS-GR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GS-GR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GS-GR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GS-GR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31048</TotalTime>
  <Words>1432</Words>
  <Application>Microsoft Office PowerPoint</Application>
  <PresentationFormat>Προσαρμογή</PresentationFormat>
  <Paragraphs>124</Paragraphs>
  <Slides>10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3" baseType="lpstr">
      <vt:lpstr>Arial</vt:lpstr>
      <vt:lpstr>Wingdings</vt:lpstr>
      <vt:lpstr>HAGS-GR_1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Τχης (ΠΒ) Ζάρας Νικόλαος</dc:creator>
  <cp:lastModifiedBy>Ανχης (ΔΒ) Ιωάννης Αναγνωστίδης</cp:lastModifiedBy>
  <cp:revision>3168</cp:revision>
  <cp:lastPrinted>2015-11-06T12:49:49Z</cp:lastPrinted>
  <dcterms:created xsi:type="dcterms:W3CDTF">1601-01-01T00:00:00Z</dcterms:created>
  <dcterms:modified xsi:type="dcterms:W3CDTF">2023-11-09T08:19:17Z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