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4"/>
  </p:notesMasterIdLst>
  <p:handoutMasterIdLst>
    <p:handoutMasterId r:id="rId15"/>
  </p:handoutMasterIdLst>
  <p:sldIdLst>
    <p:sldId id="1174" r:id="rId2"/>
    <p:sldId id="1201" r:id="rId3"/>
    <p:sldId id="1202" r:id="rId4"/>
    <p:sldId id="1203" r:id="rId5"/>
    <p:sldId id="1204" r:id="rId6"/>
    <p:sldId id="1199" r:id="rId7"/>
    <p:sldId id="1193" r:id="rId8"/>
    <p:sldId id="1198" r:id="rId9"/>
    <p:sldId id="1197" r:id="rId10"/>
    <p:sldId id="1196" r:id="rId11"/>
    <p:sldId id="1195" r:id="rId12"/>
    <p:sldId id="1194" r:id="rId13"/>
  </p:sldIdLst>
  <p:sldSz cx="11522075" cy="6480175"/>
  <p:notesSz cx="6797675" cy="9926638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0">
          <p15:clr>
            <a:srgbClr val="A4A3A4"/>
          </p15:clr>
        </p15:guide>
        <p15:guide id="2" pos="3516" userDrawn="1">
          <p15:clr>
            <a:srgbClr val="A4A3A4"/>
          </p15:clr>
        </p15:guide>
        <p15:guide id="3" orient="horz" pos="2041" userDrawn="1">
          <p15:clr>
            <a:srgbClr val="A4A3A4"/>
          </p15:clr>
        </p15:guide>
        <p15:guide id="4" pos="3629" userDrawn="1">
          <p15:clr>
            <a:srgbClr val="A4A3A4"/>
          </p15:clr>
        </p15:guide>
        <p15:guide id="5" pos="3742" userDrawn="1">
          <p15:clr>
            <a:srgbClr val="A4A3A4"/>
          </p15:clr>
        </p15:guide>
        <p15:guide id="6" orient="horz" pos="21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FA0000"/>
    <a:srgbClr val="BAADA7"/>
    <a:srgbClr val="FBE3DD"/>
    <a:srgbClr val="E3F5E9"/>
    <a:srgbClr val="53D2FF"/>
    <a:srgbClr val="33CCFF"/>
    <a:srgbClr val="FFCCFF"/>
    <a:srgbClr val="B0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40" autoAdjust="0"/>
    <p:restoredTop sz="99653" autoAdjust="0"/>
  </p:normalViewPr>
  <p:slideViewPr>
    <p:cSldViewPr snapToGrid="0">
      <p:cViewPr varScale="1">
        <p:scale>
          <a:sx n="122" d="100"/>
          <a:sy n="122" d="100"/>
        </p:scale>
        <p:origin x="900" y="102"/>
      </p:cViewPr>
      <p:guideLst>
        <p:guide orient="horz" pos="2020"/>
        <p:guide pos="3516"/>
        <p:guide orient="horz" pos="2041"/>
        <p:guide pos="3629"/>
        <p:guide pos="3742"/>
        <p:guide orient="horz" pos="21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694"/>
    </p:cViewPr>
  </p:sorterViewPr>
  <p:notesViewPr>
    <p:cSldViewPr snapToGrid="0">
      <p:cViewPr>
        <p:scale>
          <a:sx n="100" d="100"/>
          <a:sy n="100" d="100"/>
        </p:scale>
        <p:origin x="-2520" y="-3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57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57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39BE2DA-8F8D-4662-A0A8-D79FCF8F1378}" type="slidenum">
              <a:rPr lang="el-GR" altLang="el-GR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495164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noProof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noProof="0"/>
              <a:t>Δεύτερου επιπέδου</a:t>
            </a:r>
          </a:p>
          <a:p>
            <a:pPr lvl="2"/>
            <a:r>
              <a:rPr lang="el-GR" altLang="el-GR" noProof="0"/>
              <a:t>Τρίτου επιπέδου</a:t>
            </a:r>
          </a:p>
          <a:p>
            <a:pPr lvl="3"/>
            <a:r>
              <a:rPr lang="el-GR" altLang="el-GR" noProof="0"/>
              <a:t>Τέταρτου επιπέδου</a:t>
            </a:r>
          </a:p>
          <a:p>
            <a:pPr lvl="4"/>
            <a:r>
              <a:rPr lang="el-GR" altLang="el-GR" noProof="0"/>
              <a:t>Πέμπτου επιπέδου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05DC9615-B51A-43E3-9892-79449F8D9A81}" type="slidenum">
              <a:rPr lang="el-GR" altLang="el-GR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9632388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1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348497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2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056576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3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166509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4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169104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5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345974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6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451945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7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541463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8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454545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9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677937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10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610642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11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530473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12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537905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440260" y="1060529"/>
            <a:ext cx="864155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440260" y="3403592"/>
            <a:ext cx="8641556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19/10/2023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62627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19/10/2023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5755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86141" y="1615545"/>
            <a:ext cx="9937790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86141" y="4336618"/>
            <a:ext cx="9937790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19/10/2023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17010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92143" y="1725046"/>
            <a:ext cx="4896882" cy="4111612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833050" y="1725046"/>
            <a:ext cx="4896882" cy="4111612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19/10/2023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87594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93643" y="345010"/>
            <a:ext cx="9937790" cy="1252534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93644" y="1588543"/>
            <a:ext cx="487437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793644" y="2367064"/>
            <a:ext cx="4874377" cy="3481594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5833050" y="1588543"/>
            <a:ext cx="4898383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5833050" y="2367064"/>
            <a:ext cx="4898383" cy="3481594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19/10/2023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6198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19/10/2023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61135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19/10/2023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32431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93644" y="432012"/>
            <a:ext cx="3716169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898383" y="933026"/>
            <a:ext cx="5833050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793644" y="1944052"/>
            <a:ext cx="3716169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19/10/2023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15935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93644" y="432012"/>
            <a:ext cx="3716169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4898383" y="933026"/>
            <a:ext cx="5833050" cy="4605124"/>
          </a:xfrm>
        </p:spPr>
        <p:txBody>
          <a:bodyPr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793644" y="1944052"/>
            <a:ext cx="3716169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19/10/2023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00763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19/10/2023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419139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245485" y="345009"/>
            <a:ext cx="2484447" cy="5491649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792143" y="345009"/>
            <a:ext cx="7309316" cy="5491649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19/10/2023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82463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7788" y="6116638"/>
            <a:ext cx="2689225" cy="3222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A30D3-3AF9-43CD-A367-86E3C37154DC}" type="slidenum">
              <a:rPr lang="el-GR" altLang="el-GR"/>
              <a:pPr>
                <a:defRPr/>
              </a:pPr>
              <a:t>‹#›</a:t>
            </a:fld>
            <a:endParaRPr lang="el-GR" altLang="el-GR" dirty="0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3130550" y="6200775"/>
            <a:ext cx="5443538" cy="101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792143" y="345010"/>
            <a:ext cx="9937790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92143" y="1725046"/>
            <a:ext cx="9937790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792143" y="6006163"/>
            <a:ext cx="259246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D9DD9-0F3B-42F1-98A4-A16B2C99C900}" type="datetimeFigureOut">
              <a:rPr lang="el-GR" smtClean="0"/>
              <a:pPr/>
              <a:t>19/10/2023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816688" y="6006163"/>
            <a:ext cx="388870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137465" y="6006163"/>
            <a:ext cx="259246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66424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50" r:id="rId12"/>
  </p:sldLayoutIdLst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n-US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07543" y="1654629"/>
            <a:ext cx="2917371" cy="323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ROYALTY FREE Epic Background Music _ Cinematic Background Music Royalty Free by MUSIC4VIDEO">
            <a:hlinkClick r:id="" action="ppaction://media"/>
            <a:extLst>
              <a:ext uri="{FF2B5EF4-FFF2-40B4-BE49-F238E27FC236}">
                <a16:creationId xmlns:a16="http://schemas.microsoft.com/office/drawing/2014/main" id="{DB35BDEC-D29A-4455-8E59-52723E74929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0646.4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54109" y="5378450"/>
            <a:ext cx="406400" cy="406400"/>
          </a:xfrm>
          <a:prstGeom prst="rect">
            <a:avLst/>
          </a:prstGeom>
        </p:spPr>
      </p:pic>
      <p:sp>
        <p:nvSpPr>
          <p:cNvPr id="7" name="7 - TextBox"/>
          <p:cNvSpPr txBox="1"/>
          <p:nvPr/>
        </p:nvSpPr>
        <p:spPr>
          <a:xfrm>
            <a:off x="1912299" y="5227707"/>
            <a:ext cx="7427602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spc="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Η ΔΡΑΣΗ ΤΩΝ ΕΛΛΗΝΟΑΜΕΡΙΚΑΝΩΝ ΕΘΕΛΟΝΤΩΝ ΣΤΗΝ ΕΘΝΙΚΗ ΑΝΤΙΣΤΑΣΗ (1944)</a:t>
            </a:r>
            <a:endParaRPr lang="el-GR" sz="2000" b="1" spc="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19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ΝΟΕΜΒΡΙΟΥ</a:t>
            </a: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8 - TextBox"/>
          <p:cNvSpPr txBox="1"/>
          <p:nvPr/>
        </p:nvSpPr>
        <p:spPr>
          <a:xfrm>
            <a:off x="4116626" y="2150958"/>
            <a:ext cx="7121897" cy="37702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0" rtlCol="0">
            <a:spAutoFit/>
          </a:bodyPr>
          <a:lstStyle/>
          <a:p>
            <a:pPr marL="74250" lvl="1"/>
            <a:endParaRPr lang="el-GR" sz="1750" b="1" dirty="0" smtClean="0">
              <a:solidFill>
                <a:srgbClr val="0033CC"/>
              </a:solidFill>
            </a:endParaRPr>
          </a:p>
          <a:p>
            <a:pPr marL="74250" lvl="1"/>
            <a:r>
              <a:rPr lang="el-GR" b="1" dirty="0">
                <a:solidFill>
                  <a:schemeClr val="tx1"/>
                </a:solidFill>
              </a:rPr>
              <a:t>5 Ιανουαρίου 1943</a:t>
            </a:r>
            <a:r>
              <a:rPr lang="el-GR" dirty="0">
                <a:solidFill>
                  <a:schemeClr val="tx1"/>
                </a:solidFill>
              </a:rPr>
              <a:t> </a:t>
            </a:r>
          </a:p>
          <a:p>
            <a:pPr marL="74250" lvl="1"/>
            <a:endParaRPr lang="el-GR" sz="800" dirty="0" smtClean="0">
              <a:solidFill>
                <a:schemeClr val="tx1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rgbClr val="0033CC"/>
                </a:solidFill>
              </a:rPr>
              <a:t>Έγκριση του Προέδρου των ΗΠΑ Φράνκλιν Ρούσβελτ για συγκρότηση μονάδας Ελληνοαμερικανών για επιχειρήσεις επί ελληνικού εδάφους </a:t>
            </a:r>
          </a:p>
          <a:p>
            <a:pPr marL="360000" lvl="2"/>
            <a:r>
              <a:rPr lang="el-GR" sz="1200" b="1" dirty="0" smtClean="0">
                <a:solidFill>
                  <a:srgbClr val="0033CC"/>
                </a:solidFill>
              </a:rPr>
              <a:t> </a:t>
            </a:r>
            <a:endParaRPr lang="el-GR" sz="1200" dirty="0" smtClean="0">
              <a:solidFill>
                <a:schemeClr val="tx1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rgbClr val="0033CC"/>
                </a:solidFill>
              </a:rPr>
              <a:t>Ίδρυση του 122 </a:t>
            </a:r>
            <a:r>
              <a:rPr lang="el-GR" b="1" dirty="0" smtClean="0">
                <a:solidFill>
                  <a:srgbClr val="0033CC"/>
                </a:solidFill>
              </a:rPr>
              <a:t>Ελληνοαμερικανικού Ανεξάρτητου Τάγματος </a:t>
            </a:r>
            <a:r>
              <a:rPr lang="el-GR" b="1" dirty="0">
                <a:solidFill>
                  <a:srgbClr val="0033CC"/>
                </a:solidFill>
              </a:rPr>
              <a:t>Πεζικού (Ελληνικό Τάγμα/</a:t>
            </a:r>
            <a:r>
              <a:rPr lang="en-US" b="1" dirty="0">
                <a:solidFill>
                  <a:srgbClr val="0033CC"/>
                </a:solidFill>
              </a:rPr>
              <a:t>Greek Battalion)</a:t>
            </a:r>
            <a:endParaRPr lang="el-GR" b="1" dirty="0">
              <a:solidFill>
                <a:srgbClr val="0033CC"/>
              </a:solidFill>
            </a:endParaRPr>
          </a:p>
          <a:p>
            <a:pPr marL="360000" lvl="2"/>
            <a:endParaRPr lang="el-GR" b="1" dirty="0" smtClean="0">
              <a:solidFill>
                <a:srgbClr val="0033CC"/>
              </a:solidFill>
            </a:endParaRPr>
          </a:p>
          <a:p>
            <a:pPr marL="74250" lvl="1"/>
            <a:r>
              <a:rPr lang="el-GR" b="1" dirty="0" smtClean="0">
                <a:solidFill>
                  <a:schemeClr val="tx1"/>
                </a:solidFill>
              </a:rPr>
              <a:t>10 Απριλίου 1943</a:t>
            </a:r>
            <a:r>
              <a:rPr lang="el-GR" dirty="0" smtClean="0">
                <a:solidFill>
                  <a:schemeClr val="tx1"/>
                </a:solidFill>
              </a:rPr>
              <a:t> </a:t>
            </a:r>
          </a:p>
          <a:p>
            <a:pPr marL="74250" lvl="1"/>
            <a:endParaRPr lang="el-GR" sz="800" dirty="0">
              <a:solidFill>
                <a:schemeClr val="tx1"/>
              </a:solidFill>
            </a:endParaRPr>
          </a:p>
          <a:p>
            <a:pPr marL="360000" lvl="2"/>
            <a:r>
              <a:rPr lang="el-GR" sz="1750" b="1" dirty="0" smtClean="0">
                <a:solidFill>
                  <a:srgbClr val="0033CC"/>
                </a:solidFill>
              </a:rPr>
              <a:t>Παρέλαση του 122 </a:t>
            </a:r>
            <a:r>
              <a:rPr lang="el-GR" sz="1750" b="1" dirty="0">
                <a:solidFill>
                  <a:srgbClr val="0033CC"/>
                </a:solidFill>
              </a:rPr>
              <a:t>Ελληνοαμερικανικού Ανεξάρτητου Τάγματος </a:t>
            </a:r>
            <a:r>
              <a:rPr lang="el-GR" sz="1750" b="1" dirty="0" smtClean="0">
                <a:solidFill>
                  <a:srgbClr val="0033CC"/>
                </a:solidFill>
              </a:rPr>
              <a:t>Πεζικού στο στρατόπεδο </a:t>
            </a:r>
            <a:r>
              <a:rPr lang="el-GR" sz="1750" b="1" dirty="0" err="1" smtClean="0">
                <a:solidFill>
                  <a:srgbClr val="0033CC"/>
                </a:solidFill>
              </a:rPr>
              <a:t>Κάρσον</a:t>
            </a:r>
            <a:r>
              <a:rPr lang="el-GR" sz="1750" b="1" dirty="0" smtClean="0">
                <a:solidFill>
                  <a:srgbClr val="0033CC"/>
                </a:solidFill>
              </a:rPr>
              <a:t> του Κολοράντο ενώπιον του Προέδρου των ΗΠΑ</a:t>
            </a:r>
            <a:endParaRPr lang="el-GR" sz="1750" b="1" dirty="0">
              <a:solidFill>
                <a:srgbClr val="0033CC"/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53143" y="154793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ΟΙ ΕΛΛΗΝΟΑΜΕΡΙΚΑΝΟΙ </a:t>
            </a:r>
            <a:r>
              <a:rPr lang="el-G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ΕΘΕΛΟΝΤΕΣ </a:t>
            </a: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ΣΤΗΝ ΕΘΝΙΚΗ ΑΝΤΙΣΤΑΣΗ (1944) 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3"/>
          <a:stretch/>
        </p:blipFill>
        <p:spPr>
          <a:xfrm>
            <a:off x="653143" y="2321221"/>
            <a:ext cx="3271609" cy="3600000"/>
          </a:xfrm>
          <a:prstGeom prst="rect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5285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ΝΟΕΜΒΡΙΟΥ</a:t>
            </a: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8 - TextBox"/>
          <p:cNvSpPr txBox="1"/>
          <p:nvPr/>
        </p:nvSpPr>
        <p:spPr>
          <a:xfrm>
            <a:off x="4659439" y="2087665"/>
            <a:ext cx="6840000" cy="305468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0" rtlCol="0">
            <a:spAutoFit/>
          </a:bodyPr>
          <a:lstStyle/>
          <a:p>
            <a:pPr marL="360000" lvl="1" indent="-285750">
              <a:buFont typeface="Wingdings" panose="05000000000000000000" pitchFamily="2" charset="2"/>
              <a:buChar char="§"/>
            </a:pPr>
            <a:endParaRPr lang="el-GR" sz="1750" b="1" dirty="0" smtClean="0">
              <a:solidFill>
                <a:srgbClr val="0033CC"/>
              </a:solidFill>
            </a:endParaRPr>
          </a:p>
          <a:p>
            <a:pPr marL="0" lvl="2" algn="ctr"/>
            <a:r>
              <a:rPr lang="el-GR" sz="2000" b="1" dirty="0">
                <a:solidFill>
                  <a:srgbClr val="0033CC"/>
                </a:solidFill>
              </a:rPr>
              <a:t>122 </a:t>
            </a:r>
            <a:r>
              <a:rPr lang="el-GR" sz="2000" b="1" dirty="0" smtClean="0">
                <a:solidFill>
                  <a:srgbClr val="0033CC"/>
                </a:solidFill>
              </a:rPr>
              <a:t>Ελληνοαμερικανικό Ανεξάρτητο Τάγμα</a:t>
            </a:r>
          </a:p>
          <a:p>
            <a:pPr marL="0" lvl="2" algn="ctr"/>
            <a:endParaRPr lang="el-GR" dirty="0"/>
          </a:p>
          <a:p>
            <a:pPr marL="360000" lvl="1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l-GR" sz="1750" b="1" dirty="0"/>
              <a:t>Σύνθημα: </a:t>
            </a:r>
            <a:r>
              <a:rPr lang="el-GR" sz="1750" b="1" dirty="0">
                <a:solidFill>
                  <a:srgbClr val="0033CC"/>
                </a:solidFill>
              </a:rPr>
              <a:t>«Ελευθερία ή Θάνατος» </a:t>
            </a:r>
            <a:endParaRPr lang="el-GR" sz="1750" b="1" spc="-20" dirty="0" smtClean="0">
              <a:solidFill>
                <a:srgbClr val="0033CC"/>
              </a:solidFill>
            </a:endParaRPr>
          </a:p>
          <a:p>
            <a:pPr marL="360000" lvl="1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l-GR" sz="1750" b="1" dirty="0" smtClean="0"/>
              <a:t>Αριθμός εθελοντών: </a:t>
            </a:r>
            <a:r>
              <a:rPr lang="el-GR" sz="1750" b="1" dirty="0" smtClean="0">
                <a:solidFill>
                  <a:srgbClr val="0033CC"/>
                </a:solidFill>
              </a:rPr>
              <a:t>1.200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l-GR" sz="1750" b="1" dirty="0" smtClean="0"/>
              <a:t>Αριθμός εκπαιδευόμενων α΄ φάσης</a:t>
            </a:r>
            <a:r>
              <a:rPr lang="en-US" sz="1750" b="1" dirty="0" smtClean="0"/>
              <a:t>:</a:t>
            </a:r>
            <a:r>
              <a:rPr lang="el-GR" sz="1750" b="1" dirty="0" smtClean="0"/>
              <a:t> </a:t>
            </a:r>
            <a:r>
              <a:rPr lang="el-GR" sz="1750" b="1" dirty="0" smtClean="0">
                <a:solidFill>
                  <a:srgbClr val="0033CC"/>
                </a:solidFill>
              </a:rPr>
              <a:t>650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l-GR" sz="1750" b="1" spc="-20" dirty="0" smtClean="0"/>
              <a:t>Τελική επιλογή: </a:t>
            </a:r>
            <a:r>
              <a:rPr lang="el-GR" sz="1750" b="1" spc="-20" dirty="0" smtClean="0">
                <a:solidFill>
                  <a:srgbClr val="0033CC"/>
                </a:solidFill>
              </a:rPr>
              <a:t>Συγκρότηση 2671 Ειδικού Τάγματος Αναγνωρίσεων</a:t>
            </a:r>
            <a:endParaRPr lang="el-GR" sz="1750" b="1" spc="-20" dirty="0">
              <a:solidFill>
                <a:srgbClr val="0033CC"/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53143" y="154793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ΟΙ ΕΛΛΗΝΟΑΜΕΡΙΚΑΝΟΙ ΕΘΕΛΟΝΤΕΣ ΣΤΗΝ ΕΘΝΙΚΗ ΑΝΤΙΣΤΑΣΗ (1944) 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" r="5846" b="9305"/>
          <a:stretch/>
        </p:blipFill>
        <p:spPr>
          <a:xfrm>
            <a:off x="653143" y="2243014"/>
            <a:ext cx="3816883" cy="3060000"/>
          </a:xfrm>
          <a:prstGeom prst="rect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2232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ΝΟΕΜΒΡΙΟΥ</a:t>
            </a: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8 - TextBox"/>
          <p:cNvSpPr txBox="1"/>
          <p:nvPr/>
        </p:nvSpPr>
        <p:spPr>
          <a:xfrm>
            <a:off x="4116626" y="1980122"/>
            <a:ext cx="7158688" cy="37279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0" rtlCol="0">
            <a:spAutoFit/>
          </a:bodyPr>
          <a:lstStyle/>
          <a:p>
            <a:pPr marL="360000" lvl="1" indent="-285750">
              <a:buFont typeface="Wingdings" panose="05000000000000000000" pitchFamily="2" charset="2"/>
              <a:buChar char="§"/>
            </a:pPr>
            <a:endParaRPr lang="el-GR" sz="1750" b="1" dirty="0" smtClean="0">
              <a:solidFill>
                <a:srgbClr val="0033CC"/>
              </a:solidFill>
            </a:endParaRPr>
          </a:p>
          <a:p>
            <a:pPr marL="0" lvl="2" algn="ctr"/>
            <a:r>
              <a:rPr lang="el-GR" sz="2000" b="1" dirty="0" smtClean="0">
                <a:solidFill>
                  <a:srgbClr val="0033CC"/>
                </a:solidFill>
              </a:rPr>
              <a:t>Γ΄ Λόχος 2671 Ανεξάρτητου Ειδικού Τάγματος Αναγνωρίσεων</a:t>
            </a:r>
          </a:p>
          <a:p>
            <a:pPr marL="0" lvl="2" algn="ctr"/>
            <a:endParaRPr lang="el-GR" dirty="0"/>
          </a:p>
          <a:p>
            <a:pPr marL="360000" lvl="1" indent="-285750">
              <a:lnSpc>
                <a:spcPct val="175000"/>
              </a:lnSpc>
              <a:buFont typeface="Wingdings" panose="05000000000000000000" pitchFamily="2" charset="2"/>
              <a:buChar char="§"/>
            </a:pPr>
            <a:r>
              <a:rPr lang="el-GR" sz="1750" b="1" dirty="0"/>
              <a:t>Είσοδος πρώτης ομάδας στην Ελλάδα: </a:t>
            </a:r>
            <a:r>
              <a:rPr lang="en-US" sz="1750" b="1" dirty="0">
                <a:solidFill>
                  <a:srgbClr val="0033CC"/>
                </a:solidFill>
              </a:rPr>
              <a:t>23 </a:t>
            </a:r>
            <a:r>
              <a:rPr lang="el-GR" sz="1750" b="1" dirty="0">
                <a:solidFill>
                  <a:srgbClr val="0033CC"/>
                </a:solidFill>
              </a:rPr>
              <a:t>Απριλίου 1944</a:t>
            </a:r>
          </a:p>
          <a:p>
            <a:pPr marL="360000" lvl="1" indent="-285750">
              <a:lnSpc>
                <a:spcPct val="175000"/>
              </a:lnSpc>
              <a:buFont typeface="Wingdings" panose="05000000000000000000" pitchFamily="2" charset="2"/>
              <a:buChar char="§"/>
            </a:pPr>
            <a:r>
              <a:rPr lang="el-GR" sz="1750" b="1" dirty="0"/>
              <a:t>Έξοδος τελευταίας ομάδας από την Ελλάδα: </a:t>
            </a:r>
            <a:r>
              <a:rPr lang="el-GR" sz="1750" b="1" dirty="0">
                <a:solidFill>
                  <a:srgbClr val="0033CC"/>
                </a:solidFill>
              </a:rPr>
              <a:t>20 Νοεμβρίου 1944</a:t>
            </a:r>
          </a:p>
          <a:p>
            <a:pPr marL="360000" lvl="1" indent="-285750">
              <a:lnSpc>
                <a:spcPct val="175000"/>
              </a:lnSpc>
              <a:buFont typeface="Wingdings" panose="05000000000000000000" pitchFamily="2" charset="2"/>
              <a:buChar char="§"/>
            </a:pPr>
            <a:r>
              <a:rPr lang="el-GR" sz="1750" b="1" dirty="0"/>
              <a:t>Ημέρες παραμονής στην Ελλάδα: </a:t>
            </a:r>
            <a:r>
              <a:rPr lang="el-GR" sz="1750" b="1" dirty="0">
                <a:solidFill>
                  <a:srgbClr val="0033CC"/>
                </a:solidFill>
              </a:rPr>
              <a:t>219</a:t>
            </a:r>
          </a:p>
          <a:p>
            <a:pPr marL="360000" lvl="1" indent="-285750">
              <a:lnSpc>
                <a:spcPct val="175000"/>
              </a:lnSpc>
              <a:buFont typeface="Wingdings" panose="05000000000000000000" pitchFamily="2" charset="2"/>
              <a:buChar char="§"/>
            </a:pPr>
            <a:r>
              <a:rPr lang="el-GR" sz="1750" b="1" dirty="0"/>
              <a:t>Σύνολο ανδρών</a:t>
            </a:r>
            <a:r>
              <a:rPr lang="en-US" sz="1750" b="1" dirty="0"/>
              <a:t>: </a:t>
            </a:r>
            <a:r>
              <a:rPr lang="en-US" sz="1750" b="1" dirty="0">
                <a:solidFill>
                  <a:srgbClr val="0033CC"/>
                </a:solidFill>
              </a:rPr>
              <a:t>174 </a:t>
            </a:r>
            <a:r>
              <a:rPr lang="el-GR" sz="1750" b="1" dirty="0">
                <a:solidFill>
                  <a:srgbClr val="0033CC"/>
                </a:solidFill>
              </a:rPr>
              <a:t>(15 Αξιωματικοί, 159 Οπλίτες)</a:t>
            </a:r>
          </a:p>
          <a:p>
            <a:pPr marL="360000" lvl="1" indent="-285750">
              <a:lnSpc>
                <a:spcPct val="175000"/>
              </a:lnSpc>
              <a:buFont typeface="Wingdings" panose="05000000000000000000" pitchFamily="2" charset="2"/>
              <a:buChar char="§"/>
            </a:pPr>
            <a:r>
              <a:rPr lang="el-GR" sz="1750" b="1" dirty="0"/>
              <a:t>Επιχειρησιακές Ομάδες</a:t>
            </a:r>
            <a:r>
              <a:rPr lang="en-US" sz="1750" b="1" dirty="0"/>
              <a:t>:</a:t>
            </a:r>
            <a:r>
              <a:rPr lang="el-GR" sz="1750" b="1" dirty="0"/>
              <a:t> </a:t>
            </a:r>
            <a:r>
              <a:rPr lang="el-GR" sz="1750" b="1" dirty="0">
                <a:solidFill>
                  <a:srgbClr val="0033CC"/>
                </a:solidFill>
              </a:rPr>
              <a:t>7</a:t>
            </a:r>
          </a:p>
          <a:p>
            <a:pPr marL="360000" lvl="1" indent="-285750">
              <a:lnSpc>
                <a:spcPct val="175000"/>
              </a:lnSpc>
              <a:buFont typeface="Wingdings" panose="05000000000000000000" pitchFamily="2" charset="2"/>
              <a:buChar char="§"/>
            </a:pPr>
            <a:r>
              <a:rPr lang="el-GR" sz="1750" b="1" dirty="0"/>
              <a:t>Αριθμός επιχειρήσεων: </a:t>
            </a:r>
            <a:r>
              <a:rPr lang="el-GR" sz="1750" b="1" dirty="0" smtClean="0">
                <a:solidFill>
                  <a:srgbClr val="0033CC"/>
                </a:solidFill>
              </a:rPr>
              <a:t>76</a:t>
            </a:r>
            <a:endParaRPr lang="el-GR" sz="1750" b="1" dirty="0">
              <a:solidFill>
                <a:srgbClr val="0033CC"/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53143" y="154793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ΟΙ ΕΛΛΗΝΟΑΜΕΡΙΚΑΝΟΙ ΕΘΕΛΟΝΤΕΣ ΣΤΗΝ ΕΘΝΙΚΗ ΑΝΤΙΣΤΑΣΗ (1944) 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143" y="2148179"/>
            <a:ext cx="3115326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56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ΝΟΕΜΒΡΙΟΥ</a:t>
            </a: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8 - TextBox"/>
          <p:cNvSpPr txBox="1"/>
          <p:nvPr/>
        </p:nvSpPr>
        <p:spPr>
          <a:xfrm>
            <a:off x="4259386" y="1979664"/>
            <a:ext cx="6568271" cy="32008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l-GR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Ομάδα </a:t>
            </a:r>
            <a:r>
              <a:rPr lang="en-US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I</a:t>
            </a:r>
            <a:endParaRPr lang="el-GR" sz="2000" b="1" dirty="0" smtClean="0">
              <a:solidFill>
                <a:srgbClr val="0033CC"/>
              </a:solidFill>
              <a:cs typeface="Arial" pitchFamily="34" charset="0"/>
            </a:endParaRPr>
          </a:p>
          <a:p>
            <a:pPr algn="ctr"/>
            <a:endParaRPr lang="el-GR" sz="800" b="1" dirty="0" smtClean="0"/>
          </a:p>
          <a:p>
            <a:r>
              <a:rPr lang="el-GR" sz="1750" b="1" dirty="0" smtClean="0"/>
              <a:t>Διοικητής </a:t>
            </a:r>
            <a:endParaRPr lang="el-GR" sz="1750" dirty="0"/>
          </a:p>
          <a:p>
            <a:r>
              <a:rPr lang="el-GR" sz="1750" b="1" dirty="0" smtClean="0">
                <a:solidFill>
                  <a:srgbClr val="0033CC"/>
                </a:solidFill>
              </a:rPr>
              <a:t>Λοχαγός </a:t>
            </a:r>
            <a:r>
              <a:rPr lang="el-GR" sz="1750" b="1" dirty="0">
                <a:solidFill>
                  <a:srgbClr val="0033CC"/>
                </a:solidFill>
              </a:rPr>
              <a:t>Γεώργιος </a:t>
            </a:r>
            <a:r>
              <a:rPr lang="el-GR" sz="1750" b="1" dirty="0" err="1" smtClean="0">
                <a:solidFill>
                  <a:srgbClr val="0033CC"/>
                </a:solidFill>
              </a:rPr>
              <a:t>Βεργής</a:t>
            </a:r>
            <a:endParaRPr lang="en-US" sz="1750" b="1" dirty="0" smtClean="0">
              <a:solidFill>
                <a:srgbClr val="0033CC"/>
              </a:solidFill>
            </a:endParaRPr>
          </a:p>
          <a:p>
            <a:endParaRPr lang="el-GR" b="1" dirty="0" smtClean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Περίοδος δράσης: </a:t>
            </a:r>
            <a:r>
              <a:rPr lang="en-US" sz="1750" b="1" dirty="0" smtClean="0">
                <a:solidFill>
                  <a:srgbClr val="0033CC"/>
                </a:solidFill>
              </a:rPr>
              <a:t>23 </a:t>
            </a:r>
            <a:r>
              <a:rPr lang="el-GR" sz="1750" b="1" dirty="0" smtClean="0">
                <a:solidFill>
                  <a:srgbClr val="0033CC"/>
                </a:solidFill>
              </a:rPr>
              <a:t>Απριλίου </a:t>
            </a:r>
            <a:r>
              <a:rPr lang="el-GR" sz="1750" b="1" dirty="0">
                <a:solidFill>
                  <a:srgbClr val="0033CC"/>
                </a:solidFill>
              </a:rPr>
              <a:t>– </a:t>
            </a:r>
            <a:r>
              <a:rPr lang="el-GR" sz="1750" b="1" dirty="0" smtClean="0">
                <a:solidFill>
                  <a:srgbClr val="0033CC"/>
                </a:solidFill>
              </a:rPr>
              <a:t>5 Σεπτεμβρίου </a:t>
            </a:r>
            <a:r>
              <a:rPr lang="el-GR" sz="1750" b="1" dirty="0">
                <a:solidFill>
                  <a:srgbClr val="0033CC"/>
                </a:solidFill>
              </a:rPr>
              <a:t>1944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Ημέρες </a:t>
            </a:r>
            <a:r>
              <a:rPr lang="el-GR" sz="1750" b="1" dirty="0"/>
              <a:t>παραμονής στην Ελλάδα: </a:t>
            </a:r>
            <a:r>
              <a:rPr lang="el-GR" sz="1750" b="1" dirty="0" smtClean="0">
                <a:solidFill>
                  <a:srgbClr val="0033CC"/>
                </a:solidFill>
              </a:rPr>
              <a:t>136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εχθρού</a:t>
            </a:r>
            <a:r>
              <a:rPr lang="en-US" sz="1750" b="1" dirty="0" smtClean="0"/>
              <a:t>:</a:t>
            </a:r>
            <a:r>
              <a:rPr lang="el-GR" sz="1750" b="1" dirty="0" smtClean="0"/>
              <a:t> </a:t>
            </a:r>
            <a:r>
              <a:rPr lang="el-GR" sz="1750" b="1" dirty="0" smtClean="0">
                <a:solidFill>
                  <a:srgbClr val="0033CC"/>
                </a:solidFill>
              </a:rPr>
              <a:t>Νεκροί και τραυματίες: 76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Αριθμός επιχειρήσεων: </a:t>
            </a:r>
            <a:r>
              <a:rPr lang="el-GR" sz="1750" b="1" dirty="0" smtClean="0">
                <a:solidFill>
                  <a:srgbClr val="0033CC"/>
                </a:solidFill>
              </a:rPr>
              <a:t>15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</a:t>
            </a:r>
            <a:r>
              <a:rPr lang="el-GR" sz="1750" b="1" dirty="0"/>
              <a:t>Ομάδας </a:t>
            </a:r>
            <a:r>
              <a:rPr lang="en-US" sz="1750" b="1" dirty="0" smtClean="0"/>
              <a:t>III</a:t>
            </a:r>
            <a:r>
              <a:rPr lang="el-GR" sz="1750" b="1" dirty="0" smtClean="0"/>
              <a:t>:</a:t>
            </a:r>
            <a:r>
              <a:rPr lang="el-GR" sz="1750" b="1" dirty="0" smtClean="0">
                <a:solidFill>
                  <a:srgbClr val="0033CC"/>
                </a:solidFill>
              </a:rPr>
              <a:t> 0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Υλικές </a:t>
            </a:r>
            <a:r>
              <a:rPr lang="el-GR" sz="1750" b="1" dirty="0"/>
              <a:t>καταστροφές: </a:t>
            </a:r>
            <a:r>
              <a:rPr lang="el-GR" sz="1750" b="1" dirty="0" smtClean="0">
                <a:solidFill>
                  <a:srgbClr val="0033CC"/>
                </a:solidFill>
              </a:rPr>
              <a:t>19 </a:t>
            </a:r>
            <a:r>
              <a:rPr lang="el-GR" sz="1750" b="1" dirty="0">
                <a:solidFill>
                  <a:srgbClr val="0033CC"/>
                </a:solidFill>
              </a:rPr>
              <a:t>φορτηγά </a:t>
            </a:r>
            <a:r>
              <a:rPr lang="el-GR" sz="1750" b="1" dirty="0" smtClean="0">
                <a:solidFill>
                  <a:srgbClr val="0033CC"/>
                </a:solidFill>
              </a:rPr>
              <a:t>οχήματα</a:t>
            </a:r>
            <a:endParaRPr lang="el-GR" sz="1750" b="1" dirty="0">
              <a:solidFill>
                <a:srgbClr val="0033CC"/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53143" y="154793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ΟΙ ΕΛΛΗΝΟΑΜΕΡΙΚΑΝΟΙ ΕΘΕΛΟΝΤΕΣ ΣΤΗΝ ΕΘΝΙΚΗ ΑΝΤΙΣΤΑΣΗ (1944) 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4" t="12883" r="5760" b="7237"/>
          <a:stretch/>
        </p:blipFill>
        <p:spPr>
          <a:xfrm>
            <a:off x="653143" y="2291787"/>
            <a:ext cx="3092098" cy="3240000"/>
          </a:xfrm>
          <a:prstGeom prst="rect">
            <a:avLst/>
          </a:prstGeom>
          <a:ln w="31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94501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ΝΟΕΜΒΡΙΟΥ</a:t>
            </a: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8 - TextBox"/>
          <p:cNvSpPr txBox="1"/>
          <p:nvPr/>
        </p:nvSpPr>
        <p:spPr>
          <a:xfrm>
            <a:off x="4666985" y="1980122"/>
            <a:ext cx="6696000" cy="425501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l-GR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Ομάδα </a:t>
            </a:r>
            <a:r>
              <a:rPr lang="en-US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II</a:t>
            </a:r>
            <a:r>
              <a:rPr lang="el-GR" sz="2000" b="1" dirty="0" smtClean="0">
                <a:solidFill>
                  <a:srgbClr val="0033CC"/>
                </a:solidFill>
                <a:cs typeface="Arial" pitchFamily="34" charset="0"/>
              </a:rPr>
              <a:t> </a:t>
            </a:r>
          </a:p>
          <a:p>
            <a:pPr algn="ctr"/>
            <a:endParaRPr lang="el-GR" sz="800" b="1" dirty="0" smtClean="0"/>
          </a:p>
          <a:p>
            <a:r>
              <a:rPr lang="el-GR" sz="1750" b="1" dirty="0" smtClean="0"/>
              <a:t>Διοικητές </a:t>
            </a:r>
            <a:endParaRPr lang="el-GR" sz="1750" b="1" dirty="0"/>
          </a:p>
          <a:p>
            <a:r>
              <a:rPr lang="el-GR" sz="1750" b="1" dirty="0">
                <a:solidFill>
                  <a:srgbClr val="0033CC"/>
                </a:solidFill>
              </a:rPr>
              <a:t>Υπολοχαγός Ιωάννης Γιάνναρης </a:t>
            </a:r>
            <a:r>
              <a:rPr lang="el-GR" sz="1750" b="1" dirty="0" smtClean="0"/>
              <a:t>(18 Ιουνίου </a:t>
            </a:r>
            <a:r>
              <a:rPr lang="el-GR" sz="1750" b="1" dirty="0"/>
              <a:t>– </a:t>
            </a:r>
            <a:r>
              <a:rPr lang="el-GR" sz="1750" b="1" dirty="0" smtClean="0"/>
              <a:t>18 Σεπτεμβρίου 1944)</a:t>
            </a:r>
            <a:endParaRPr lang="el-GR" sz="1750" b="1" dirty="0"/>
          </a:p>
          <a:p>
            <a:r>
              <a:rPr lang="el-GR" sz="1750" b="1" spc="-20" dirty="0">
                <a:solidFill>
                  <a:srgbClr val="0033CC"/>
                </a:solidFill>
              </a:rPr>
              <a:t>Υπολοχαγός Νικόλαος Παππάς </a:t>
            </a:r>
            <a:r>
              <a:rPr lang="el-GR" sz="1750" b="1" spc="-20" dirty="0" smtClean="0"/>
              <a:t>(25 </a:t>
            </a:r>
            <a:r>
              <a:rPr lang="el-GR" sz="1750" b="1" spc="-20" dirty="0"/>
              <a:t>Σεπτεμβρίου – 3</a:t>
            </a:r>
            <a:r>
              <a:rPr lang="el-GR" sz="1750" b="1" spc="-20" dirty="0" smtClean="0"/>
              <a:t>0 Οκτωβρίου 1944)</a:t>
            </a:r>
          </a:p>
          <a:p>
            <a:endParaRPr lang="el-GR" b="1" dirty="0"/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Περίοδος δράσης: </a:t>
            </a:r>
            <a:r>
              <a:rPr lang="el-GR" sz="1750" b="1" dirty="0" smtClean="0">
                <a:solidFill>
                  <a:srgbClr val="0033CC"/>
                </a:solidFill>
              </a:rPr>
              <a:t>18 Ιουνίου – 30 Οκτωβρίου 1944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Ημέρες παραμονής στην </a:t>
            </a:r>
            <a:r>
              <a:rPr lang="el-GR" sz="1750" b="1" dirty="0"/>
              <a:t>Ελλάδα: </a:t>
            </a:r>
            <a:r>
              <a:rPr lang="el-GR" sz="1750" b="1" dirty="0" smtClean="0">
                <a:solidFill>
                  <a:srgbClr val="0033CC"/>
                </a:solidFill>
              </a:rPr>
              <a:t>134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εχθρού</a:t>
            </a:r>
            <a:r>
              <a:rPr lang="en-US" sz="1750" b="1" dirty="0" smtClean="0"/>
              <a:t>:</a:t>
            </a:r>
            <a:r>
              <a:rPr lang="el-GR" sz="1750" b="1" dirty="0" smtClean="0"/>
              <a:t> </a:t>
            </a:r>
            <a:r>
              <a:rPr lang="el-GR" sz="1750" b="1" dirty="0" smtClean="0">
                <a:solidFill>
                  <a:srgbClr val="0033CC"/>
                </a:solidFill>
              </a:rPr>
              <a:t>Νεκροί </a:t>
            </a:r>
            <a:r>
              <a:rPr lang="el-GR" sz="1750" b="1" dirty="0">
                <a:solidFill>
                  <a:srgbClr val="0033CC"/>
                </a:solidFill>
              </a:rPr>
              <a:t>και τραυματίες: </a:t>
            </a:r>
            <a:r>
              <a:rPr lang="el-GR" sz="1750" b="1" dirty="0" smtClean="0">
                <a:solidFill>
                  <a:srgbClr val="0033CC"/>
                </a:solidFill>
              </a:rPr>
              <a:t>675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Αριθμός επιχειρήσεων: </a:t>
            </a:r>
            <a:r>
              <a:rPr lang="el-GR" sz="1750" b="1" dirty="0" smtClean="0">
                <a:solidFill>
                  <a:srgbClr val="0033CC"/>
                </a:solidFill>
              </a:rPr>
              <a:t>14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Ομάδας ΙΙ: </a:t>
            </a:r>
            <a:r>
              <a:rPr lang="el-GR" sz="1750" b="1" dirty="0" smtClean="0">
                <a:solidFill>
                  <a:srgbClr val="0033CC"/>
                </a:solidFill>
              </a:rPr>
              <a:t>Νεκροί</a:t>
            </a:r>
            <a:r>
              <a:rPr lang="en-US" sz="1750" b="1" dirty="0" smtClean="0">
                <a:solidFill>
                  <a:srgbClr val="0033CC"/>
                </a:solidFill>
              </a:rPr>
              <a:t> </a:t>
            </a:r>
            <a:r>
              <a:rPr lang="el-GR" sz="1750" b="1" dirty="0" smtClean="0">
                <a:solidFill>
                  <a:srgbClr val="0033CC"/>
                </a:solidFill>
              </a:rPr>
              <a:t>και τραυματίες</a:t>
            </a:r>
            <a:r>
              <a:rPr lang="en-US" sz="1750" b="1" dirty="0" smtClean="0">
                <a:solidFill>
                  <a:srgbClr val="0033CC"/>
                </a:solidFill>
              </a:rPr>
              <a:t>: </a:t>
            </a:r>
            <a:r>
              <a:rPr lang="el-GR" sz="1750" b="1" dirty="0">
                <a:solidFill>
                  <a:srgbClr val="0033CC"/>
                </a:solidFill>
              </a:rPr>
              <a:t>8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Υλικές καταστροφές: </a:t>
            </a:r>
            <a:r>
              <a:rPr lang="el-GR" sz="1750" b="1" dirty="0">
                <a:solidFill>
                  <a:srgbClr val="0033CC"/>
                </a:solidFill>
              </a:rPr>
              <a:t>3 ατμομηχανές, 31 βαγόνια, 7.400 γιάρδες σιδηροτροχιάς, 120 πόδια σιδηροδρομικών  γεφυρών, 40 τηλεγραφικοί στύλοι, 6 φορτηγά </a:t>
            </a:r>
            <a:r>
              <a:rPr lang="el-GR" sz="1750" b="1" dirty="0" smtClean="0">
                <a:solidFill>
                  <a:srgbClr val="0033CC"/>
                </a:solidFill>
              </a:rPr>
              <a:t>οχήματα</a:t>
            </a:r>
            <a:endParaRPr lang="el-GR" sz="1000" b="1" dirty="0" smtClean="0">
              <a:latin typeface="Arial" pitchFamily="34" charset="0"/>
              <a:cs typeface="Arial" pitchFamily="34" charset="0"/>
            </a:endParaRPr>
          </a:p>
          <a:p>
            <a:pPr marL="1973263" indent="-1973263" algn="just"/>
            <a:endParaRPr lang="el-G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53143" y="154793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ΟΙ ΕΛΛΗΝΟΑΜΕΡΙΚΑΝΟΙ ΕΘΕΛΟΝΤΕΣ ΣΤΗΝ ΕΘΝΙΚΗ ΑΝΤΙΣΤΑΣΗ (1944) 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4" r="2217"/>
          <a:stretch/>
        </p:blipFill>
        <p:spPr>
          <a:xfrm>
            <a:off x="728030" y="2792914"/>
            <a:ext cx="3727939" cy="2880000"/>
          </a:xfrm>
          <a:prstGeom prst="rect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6130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ΝΟΕΜΒΡΙΟΥ</a:t>
            </a: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8 - TextBox"/>
          <p:cNvSpPr txBox="1"/>
          <p:nvPr/>
        </p:nvSpPr>
        <p:spPr>
          <a:xfrm>
            <a:off x="4259386" y="1979664"/>
            <a:ext cx="6568271" cy="373948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l-GR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Ομάδα </a:t>
            </a:r>
            <a:r>
              <a:rPr lang="en-US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III</a:t>
            </a:r>
            <a:endParaRPr lang="el-GR" sz="2000" b="1" dirty="0" smtClean="0">
              <a:solidFill>
                <a:srgbClr val="0033CC"/>
              </a:solidFill>
              <a:cs typeface="Arial" pitchFamily="34" charset="0"/>
            </a:endParaRPr>
          </a:p>
          <a:p>
            <a:pPr algn="ctr"/>
            <a:endParaRPr lang="el-GR" sz="800" b="1" dirty="0" smtClean="0"/>
          </a:p>
          <a:p>
            <a:r>
              <a:rPr lang="el-GR" sz="1750" b="1" dirty="0" smtClean="0"/>
              <a:t>Διοικητής </a:t>
            </a:r>
            <a:endParaRPr lang="el-GR" sz="1750" dirty="0"/>
          </a:p>
          <a:p>
            <a:r>
              <a:rPr lang="en-GB" sz="1750" b="1" dirty="0" smtClean="0">
                <a:solidFill>
                  <a:srgbClr val="0033CC"/>
                </a:solidFill>
              </a:rPr>
              <a:t>Υπ</a:t>
            </a:r>
            <a:r>
              <a:rPr lang="el-GR" sz="1750" b="1" dirty="0" err="1" smtClean="0">
                <a:solidFill>
                  <a:srgbClr val="0033CC"/>
                </a:solidFill>
              </a:rPr>
              <a:t>ολοχαγός</a:t>
            </a:r>
            <a:r>
              <a:rPr lang="en-GB" sz="1750" b="1" dirty="0" smtClean="0">
                <a:solidFill>
                  <a:srgbClr val="0033CC"/>
                </a:solidFill>
              </a:rPr>
              <a:t> </a:t>
            </a:r>
            <a:r>
              <a:rPr lang="en-GB" sz="1750" b="1" dirty="0">
                <a:solidFill>
                  <a:srgbClr val="0033CC"/>
                </a:solidFill>
              </a:rPr>
              <a:t>Μιχαήλ Π. </a:t>
            </a:r>
            <a:r>
              <a:rPr lang="en-GB" sz="1750" b="1" dirty="0" smtClean="0">
                <a:solidFill>
                  <a:srgbClr val="0033CC"/>
                </a:solidFill>
              </a:rPr>
              <a:t>Μα</a:t>
            </a:r>
            <a:r>
              <a:rPr lang="en-GB" sz="1750" b="1" dirty="0" err="1" smtClean="0">
                <a:solidFill>
                  <a:srgbClr val="0033CC"/>
                </a:solidFill>
              </a:rPr>
              <a:t>νούσος</a:t>
            </a:r>
            <a:endParaRPr lang="el-GR" sz="1750" b="1" dirty="0" smtClean="0">
              <a:solidFill>
                <a:srgbClr val="0033CC"/>
              </a:solidFill>
            </a:endParaRPr>
          </a:p>
          <a:p>
            <a:endParaRPr lang="el-GR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Περίοδος δράσης: </a:t>
            </a:r>
            <a:r>
              <a:rPr lang="el-GR" sz="1750" b="1" dirty="0" smtClean="0">
                <a:solidFill>
                  <a:srgbClr val="0033CC"/>
                </a:solidFill>
              </a:rPr>
              <a:t>19 Ιουλίου </a:t>
            </a:r>
            <a:r>
              <a:rPr lang="el-GR" sz="1750" b="1" dirty="0">
                <a:solidFill>
                  <a:srgbClr val="0033CC"/>
                </a:solidFill>
              </a:rPr>
              <a:t>– </a:t>
            </a:r>
            <a:r>
              <a:rPr lang="el-GR" sz="1750" b="1" dirty="0" smtClean="0">
                <a:solidFill>
                  <a:srgbClr val="0033CC"/>
                </a:solidFill>
              </a:rPr>
              <a:t>7 </a:t>
            </a:r>
            <a:r>
              <a:rPr lang="el-GR" sz="1750" b="1" dirty="0">
                <a:solidFill>
                  <a:srgbClr val="0033CC"/>
                </a:solidFill>
              </a:rPr>
              <a:t>Νοεμβρίου 1944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Ημέρες </a:t>
            </a:r>
            <a:r>
              <a:rPr lang="el-GR" sz="1750" b="1" dirty="0"/>
              <a:t>παραμονής στην Ελλάδα: </a:t>
            </a:r>
            <a:r>
              <a:rPr lang="el-GR" sz="1750" b="1" dirty="0" smtClean="0">
                <a:solidFill>
                  <a:srgbClr val="0033CC"/>
                </a:solidFill>
              </a:rPr>
              <a:t>112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εχθρού</a:t>
            </a:r>
            <a:r>
              <a:rPr lang="en-US" sz="1750" b="1" dirty="0" smtClean="0"/>
              <a:t>:</a:t>
            </a:r>
            <a:r>
              <a:rPr lang="el-GR" sz="1750" b="1" dirty="0" smtClean="0"/>
              <a:t> </a:t>
            </a:r>
            <a:r>
              <a:rPr lang="el-GR" sz="1750" b="1" dirty="0">
                <a:solidFill>
                  <a:srgbClr val="0033CC"/>
                </a:solidFill>
              </a:rPr>
              <a:t>Ν</a:t>
            </a:r>
            <a:r>
              <a:rPr lang="el-GR" sz="1750" b="1" dirty="0" smtClean="0">
                <a:solidFill>
                  <a:srgbClr val="0033CC"/>
                </a:solidFill>
              </a:rPr>
              <a:t>εκροί </a:t>
            </a:r>
            <a:r>
              <a:rPr lang="el-GR" sz="1750" b="1" dirty="0">
                <a:solidFill>
                  <a:srgbClr val="0033CC"/>
                </a:solidFill>
              </a:rPr>
              <a:t>και τραυματίες: </a:t>
            </a:r>
            <a:r>
              <a:rPr lang="el-GR" sz="1750" b="1" dirty="0" smtClean="0">
                <a:solidFill>
                  <a:srgbClr val="0033CC"/>
                </a:solidFill>
              </a:rPr>
              <a:t>201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Αριθμός επιχειρήσεων: </a:t>
            </a:r>
            <a:r>
              <a:rPr lang="el-GR" sz="1750" b="1" dirty="0" smtClean="0">
                <a:solidFill>
                  <a:srgbClr val="0033CC"/>
                </a:solidFill>
              </a:rPr>
              <a:t>12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</a:t>
            </a:r>
            <a:r>
              <a:rPr lang="el-GR" sz="1750" b="1" dirty="0"/>
              <a:t>Ομάδας </a:t>
            </a:r>
            <a:r>
              <a:rPr lang="en-US" sz="1750" b="1" dirty="0" smtClean="0"/>
              <a:t>III</a:t>
            </a:r>
            <a:r>
              <a:rPr lang="el-GR" sz="1750" b="1" dirty="0" smtClean="0"/>
              <a:t>:</a:t>
            </a:r>
            <a:r>
              <a:rPr lang="el-GR" sz="1750" b="1" dirty="0" smtClean="0">
                <a:solidFill>
                  <a:srgbClr val="0033CC"/>
                </a:solidFill>
              </a:rPr>
              <a:t> 0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Υλικές </a:t>
            </a:r>
            <a:r>
              <a:rPr lang="el-GR" sz="1750" b="1" dirty="0"/>
              <a:t>καταστροφές: </a:t>
            </a:r>
            <a:r>
              <a:rPr lang="el-GR" sz="1750" b="1" dirty="0" smtClean="0">
                <a:solidFill>
                  <a:srgbClr val="0033CC"/>
                </a:solidFill>
              </a:rPr>
              <a:t>31 </a:t>
            </a:r>
            <a:r>
              <a:rPr lang="el-GR" sz="1750" b="1" dirty="0">
                <a:solidFill>
                  <a:srgbClr val="0033CC"/>
                </a:solidFill>
              </a:rPr>
              <a:t>φορτηγά με εφόδια, </a:t>
            </a:r>
            <a:r>
              <a:rPr lang="el-GR" sz="1750" b="1" dirty="0" smtClean="0">
                <a:solidFill>
                  <a:srgbClr val="0033CC"/>
                </a:solidFill>
              </a:rPr>
              <a:t>αλληλογραφία</a:t>
            </a:r>
            <a:r>
              <a:rPr lang="el-GR" sz="1750" b="1" dirty="0">
                <a:solidFill>
                  <a:srgbClr val="0033CC"/>
                </a:solidFill>
              </a:rPr>
              <a:t>, τρόφιμα και </a:t>
            </a:r>
            <a:r>
              <a:rPr lang="el-GR" sz="1750" b="1" dirty="0" err="1">
                <a:solidFill>
                  <a:srgbClr val="0033CC"/>
                </a:solidFill>
              </a:rPr>
              <a:t>πυρομαχικά</a:t>
            </a:r>
            <a:r>
              <a:rPr lang="el-GR" sz="1750" b="1" dirty="0">
                <a:solidFill>
                  <a:srgbClr val="0033CC"/>
                </a:solidFill>
              </a:rPr>
              <a:t>, 1 γέφυρα 50 μέτρων, 1 οδός με κρατήρες, 60 μέτρων, ανατίναξη ενός οδοφράγματος 60 μέτρων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653143" y="154793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ΟΙ ΕΛΛΗΝΟΑΜΕΡΙΚΑΝΟΙ ΕΘΕΛΟΝΤΕΣ ΣΤΗΝ ΕΘΝΙΚΗ ΑΝΤΙΣΤΑΣΗ (1944) 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6" t="24399" r="5300" b="6893"/>
          <a:stretch/>
        </p:blipFill>
        <p:spPr>
          <a:xfrm>
            <a:off x="653143" y="2296121"/>
            <a:ext cx="3045824" cy="3600000"/>
          </a:xfrm>
          <a:prstGeom prst="rect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8452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ΝΟΕΜΒΡΙΟΥ</a:t>
            </a: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8 - TextBox"/>
          <p:cNvSpPr txBox="1"/>
          <p:nvPr/>
        </p:nvSpPr>
        <p:spPr>
          <a:xfrm>
            <a:off x="5361354" y="1979664"/>
            <a:ext cx="5752123" cy="32008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l-GR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Ομάδα </a:t>
            </a:r>
            <a:r>
              <a:rPr lang="en-US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IV</a:t>
            </a:r>
            <a:endParaRPr lang="el-GR" sz="2000" b="1" dirty="0" smtClean="0">
              <a:solidFill>
                <a:srgbClr val="0033CC"/>
              </a:solidFill>
              <a:cs typeface="Arial" pitchFamily="34" charset="0"/>
            </a:endParaRPr>
          </a:p>
          <a:p>
            <a:pPr algn="ctr"/>
            <a:endParaRPr lang="el-GR" sz="800" b="1" dirty="0" smtClean="0"/>
          </a:p>
          <a:p>
            <a:r>
              <a:rPr lang="el-GR" sz="1750" b="1" dirty="0" smtClean="0"/>
              <a:t>Διοικητής </a:t>
            </a:r>
            <a:endParaRPr lang="el-GR" sz="1750" dirty="0"/>
          </a:p>
          <a:p>
            <a:r>
              <a:rPr lang="el-GR" sz="1750" b="1" dirty="0" smtClean="0">
                <a:solidFill>
                  <a:srgbClr val="0033CC"/>
                </a:solidFill>
              </a:rPr>
              <a:t>Λοχαγός</a:t>
            </a:r>
            <a:r>
              <a:rPr lang="en-GB" sz="1750" b="1" dirty="0" smtClean="0">
                <a:solidFill>
                  <a:srgbClr val="0033CC"/>
                </a:solidFill>
              </a:rPr>
              <a:t> </a:t>
            </a:r>
            <a:r>
              <a:rPr lang="en-GB" sz="1750" b="1" dirty="0">
                <a:solidFill>
                  <a:srgbClr val="0033CC"/>
                </a:solidFill>
              </a:rPr>
              <a:t>Ρόμπερτ Ε. </a:t>
            </a:r>
            <a:r>
              <a:rPr lang="en-GB" sz="1750" b="1" dirty="0" err="1" smtClean="0">
                <a:solidFill>
                  <a:srgbClr val="0033CC"/>
                </a:solidFill>
              </a:rPr>
              <a:t>Άισλερ</a:t>
            </a:r>
            <a:endParaRPr lang="en-GB" sz="1750" b="1" dirty="0">
              <a:solidFill>
                <a:srgbClr val="0033CC"/>
              </a:solidFill>
            </a:endParaRPr>
          </a:p>
          <a:p>
            <a:endParaRPr lang="el-GR" b="1" dirty="0"/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Περίοδος δράσης: </a:t>
            </a:r>
            <a:r>
              <a:rPr lang="el-GR" sz="1750" b="1" dirty="0" smtClean="0">
                <a:solidFill>
                  <a:srgbClr val="0033CC"/>
                </a:solidFill>
              </a:rPr>
              <a:t>7 Σεπτεμβρίου </a:t>
            </a:r>
            <a:r>
              <a:rPr lang="el-GR" sz="1750" b="1" dirty="0">
                <a:solidFill>
                  <a:srgbClr val="0033CC"/>
                </a:solidFill>
              </a:rPr>
              <a:t>– 9</a:t>
            </a:r>
            <a:r>
              <a:rPr lang="el-GR" sz="1750" b="1" dirty="0" smtClean="0">
                <a:solidFill>
                  <a:srgbClr val="0033CC"/>
                </a:solidFill>
              </a:rPr>
              <a:t> </a:t>
            </a:r>
            <a:r>
              <a:rPr lang="el-GR" sz="1750" b="1" dirty="0">
                <a:solidFill>
                  <a:srgbClr val="0033CC"/>
                </a:solidFill>
              </a:rPr>
              <a:t>Νοεμβρίου 1944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Ημέρες </a:t>
            </a:r>
            <a:r>
              <a:rPr lang="el-GR" sz="1750" b="1" dirty="0"/>
              <a:t>παραμονής στην Ελλάδα: </a:t>
            </a:r>
            <a:r>
              <a:rPr lang="el-GR" sz="1750" b="1" dirty="0" smtClean="0">
                <a:solidFill>
                  <a:srgbClr val="0033CC"/>
                </a:solidFill>
              </a:rPr>
              <a:t>64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εχθρού</a:t>
            </a:r>
            <a:r>
              <a:rPr lang="en-US" sz="1750" b="1" dirty="0" smtClean="0"/>
              <a:t>:</a:t>
            </a:r>
            <a:r>
              <a:rPr lang="el-GR" sz="1750" b="1" dirty="0" smtClean="0"/>
              <a:t> </a:t>
            </a:r>
            <a:r>
              <a:rPr lang="el-GR" sz="1750" b="1" dirty="0">
                <a:solidFill>
                  <a:srgbClr val="0033CC"/>
                </a:solidFill>
              </a:rPr>
              <a:t>Ν</a:t>
            </a:r>
            <a:r>
              <a:rPr lang="el-GR" sz="1750" b="1" dirty="0" smtClean="0">
                <a:solidFill>
                  <a:srgbClr val="0033CC"/>
                </a:solidFill>
              </a:rPr>
              <a:t>εκροί </a:t>
            </a:r>
            <a:r>
              <a:rPr lang="el-GR" sz="1750" b="1" dirty="0">
                <a:solidFill>
                  <a:srgbClr val="0033CC"/>
                </a:solidFill>
              </a:rPr>
              <a:t>και τραυματίες: </a:t>
            </a:r>
            <a:r>
              <a:rPr lang="el-GR" sz="1750" b="1" dirty="0" smtClean="0">
                <a:solidFill>
                  <a:srgbClr val="0033CC"/>
                </a:solidFill>
              </a:rPr>
              <a:t>0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Αριθμός επιχειρήσεων: </a:t>
            </a:r>
            <a:r>
              <a:rPr lang="el-GR" sz="1750" b="1" dirty="0" smtClean="0">
                <a:solidFill>
                  <a:srgbClr val="0033CC"/>
                </a:solidFill>
              </a:rPr>
              <a:t>1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</a:t>
            </a:r>
            <a:r>
              <a:rPr lang="el-GR" sz="1750" b="1" dirty="0"/>
              <a:t>Ομάδας </a:t>
            </a:r>
            <a:r>
              <a:rPr lang="en-US" sz="1750" b="1" dirty="0" smtClean="0"/>
              <a:t>IV</a:t>
            </a:r>
            <a:r>
              <a:rPr lang="el-GR" sz="1750" b="1" dirty="0"/>
              <a:t>:</a:t>
            </a:r>
            <a:r>
              <a:rPr lang="el-GR" sz="1750" b="1" dirty="0">
                <a:solidFill>
                  <a:srgbClr val="0033CC"/>
                </a:solidFill>
              </a:rPr>
              <a:t> </a:t>
            </a:r>
            <a:r>
              <a:rPr lang="el-GR" sz="1750" b="1" dirty="0" smtClean="0">
                <a:solidFill>
                  <a:srgbClr val="0033CC"/>
                </a:solidFill>
              </a:rPr>
              <a:t>0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Υλικές </a:t>
            </a:r>
            <a:r>
              <a:rPr lang="el-GR" sz="1750" b="1" dirty="0"/>
              <a:t>καταστροφές: </a:t>
            </a:r>
            <a:r>
              <a:rPr lang="el-GR" sz="1750" b="1" dirty="0" smtClean="0">
                <a:solidFill>
                  <a:srgbClr val="0033CC"/>
                </a:solidFill>
              </a:rPr>
              <a:t>1 </a:t>
            </a:r>
            <a:r>
              <a:rPr lang="el-GR" sz="1750" b="1" dirty="0">
                <a:solidFill>
                  <a:srgbClr val="0033CC"/>
                </a:solidFill>
              </a:rPr>
              <a:t>σιδηροδρομική γέφυρα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653143" y="154793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ΟΙ ΕΛΛΗΝΟΑΜΕΡΙΚΑΝΟΙ ΕΘΕΛΟΝΤΕΣ ΣΤΗΝ ΕΘΝΙΚΗ ΑΝΤΙΣΤΑΣΗ (1944) 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4" t="6695" r="5275" b="4008"/>
          <a:stretch/>
        </p:blipFill>
        <p:spPr>
          <a:xfrm>
            <a:off x="687066" y="2477512"/>
            <a:ext cx="4350847" cy="2880000"/>
          </a:xfrm>
          <a:prstGeom prst="rect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2949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ΝΟΕΜΒΡΙΟΥ</a:t>
            </a: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8 - TextBox"/>
          <p:cNvSpPr txBox="1"/>
          <p:nvPr/>
        </p:nvSpPr>
        <p:spPr>
          <a:xfrm>
            <a:off x="4455969" y="1979664"/>
            <a:ext cx="6840000" cy="40087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l-GR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Ομάδα </a:t>
            </a:r>
            <a:r>
              <a:rPr lang="en-US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V</a:t>
            </a:r>
            <a:endParaRPr lang="el-GR" sz="2000" b="1" dirty="0" smtClean="0">
              <a:solidFill>
                <a:srgbClr val="0033CC"/>
              </a:solidFill>
              <a:cs typeface="Arial" pitchFamily="34" charset="0"/>
            </a:endParaRPr>
          </a:p>
          <a:p>
            <a:pPr algn="ctr"/>
            <a:endParaRPr lang="el-GR" sz="800" b="1" dirty="0" smtClean="0"/>
          </a:p>
          <a:p>
            <a:r>
              <a:rPr lang="el-GR" sz="1750" b="1" dirty="0"/>
              <a:t>Διοικητές </a:t>
            </a:r>
            <a:endParaRPr lang="el-GR" sz="1750" dirty="0"/>
          </a:p>
          <a:p>
            <a:r>
              <a:rPr lang="el-GR" sz="1750" b="1" dirty="0">
                <a:solidFill>
                  <a:srgbClr val="0033CC"/>
                </a:solidFill>
              </a:rPr>
              <a:t>Υπολοχαγός Γεώργιος </a:t>
            </a:r>
            <a:r>
              <a:rPr lang="el-GR" sz="1750" b="1" dirty="0" smtClean="0">
                <a:solidFill>
                  <a:srgbClr val="0033CC"/>
                </a:solidFill>
              </a:rPr>
              <a:t>Παπάζογλου </a:t>
            </a:r>
            <a:r>
              <a:rPr lang="el-GR" sz="1750" b="1" dirty="0" smtClean="0"/>
              <a:t>(Μάιος-Ιούλιος 1944)</a:t>
            </a:r>
            <a:endParaRPr lang="el-GR" sz="1750" b="1" dirty="0"/>
          </a:p>
          <a:p>
            <a:r>
              <a:rPr lang="el-GR" sz="1750" b="1" dirty="0">
                <a:solidFill>
                  <a:srgbClr val="0033CC"/>
                </a:solidFill>
              </a:rPr>
              <a:t>Υπολοχαγός </a:t>
            </a:r>
            <a:r>
              <a:rPr lang="el-GR" sz="1750" b="1" dirty="0" err="1">
                <a:solidFill>
                  <a:srgbClr val="0033CC"/>
                </a:solidFill>
              </a:rPr>
              <a:t>Λον</a:t>
            </a:r>
            <a:r>
              <a:rPr lang="el-GR" sz="1750" b="1" dirty="0">
                <a:solidFill>
                  <a:srgbClr val="0033CC"/>
                </a:solidFill>
              </a:rPr>
              <a:t> </a:t>
            </a:r>
            <a:r>
              <a:rPr lang="el-GR" sz="1750" b="1" dirty="0" smtClean="0">
                <a:solidFill>
                  <a:srgbClr val="0033CC"/>
                </a:solidFill>
              </a:rPr>
              <a:t>Πέιτον </a:t>
            </a:r>
            <a:r>
              <a:rPr lang="el-GR" sz="1750" b="1" dirty="0" smtClean="0"/>
              <a:t>(Ιούλιος-Νοέμβριος 1944)</a:t>
            </a:r>
            <a:endParaRPr lang="el-GR" sz="1750" b="1" dirty="0"/>
          </a:p>
          <a:p>
            <a:endParaRPr lang="el-GR" b="1" dirty="0"/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Περίοδος δράσης: </a:t>
            </a:r>
            <a:r>
              <a:rPr lang="el-GR" sz="1750" b="1" dirty="0" smtClean="0">
                <a:solidFill>
                  <a:srgbClr val="0033CC"/>
                </a:solidFill>
              </a:rPr>
              <a:t>21 Μαΐου</a:t>
            </a:r>
            <a:r>
              <a:rPr lang="el-GR" sz="1750" b="1" dirty="0">
                <a:solidFill>
                  <a:srgbClr val="0033CC"/>
                </a:solidFill>
              </a:rPr>
              <a:t> – </a:t>
            </a:r>
            <a:r>
              <a:rPr lang="el-GR" sz="1750" b="1" dirty="0" smtClean="0">
                <a:solidFill>
                  <a:srgbClr val="0033CC"/>
                </a:solidFill>
              </a:rPr>
              <a:t>1 </a:t>
            </a:r>
            <a:r>
              <a:rPr lang="el-GR" sz="1750" b="1" dirty="0">
                <a:solidFill>
                  <a:srgbClr val="0033CC"/>
                </a:solidFill>
              </a:rPr>
              <a:t>Νοεμβρίου 1944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Ημέρες </a:t>
            </a:r>
            <a:r>
              <a:rPr lang="el-GR" sz="1750" b="1" dirty="0"/>
              <a:t>παραμονής στην Ελλάδα: </a:t>
            </a:r>
            <a:r>
              <a:rPr lang="el-GR" sz="1750" b="1" dirty="0">
                <a:solidFill>
                  <a:srgbClr val="0033CC"/>
                </a:solidFill>
              </a:rPr>
              <a:t>163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εχθρού</a:t>
            </a:r>
            <a:r>
              <a:rPr lang="en-US" sz="1750" b="1" dirty="0" smtClean="0"/>
              <a:t>:</a:t>
            </a:r>
            <a:r>
              <a:rPr lang="el-GR" sz="1750" b="1" dirty="0" smtClean="0"/>
              <a:t> </a:t>
            </a:r>
            <a:r>
              <a:rPr lang="el-GR" sz="1750" b="1" dirty="0">
                <a:solidFill>
                  <a:srgbClr val="0033CC"/>
                </a:solidFill>
              </a:rPr>
              <a:t>Ν</a:t>
            </a:r>
            <a:r>
              <a:rPr lang="el-GR" sz="1750" b="1" dirty="0" smtClean="0">
                <a:solidFill>
                  <a:srgbClr val="0033CC"/>
                </a:solidFill>
              </a:rPr>
              <a:t>εκροί </a:t>
            </a:r>
            <a:r>
              <a:rPr lang="el-GR" sz="1750" b="1" dirty="0">
                <a:solidFill>
                  <a:srgbClr val="0033CC"/>
                </a:solidFill>
              </a:rPr>
              <a:t>και τραυματίες: </a:t>
            </a:r>
            <a:r>
              <a:rPr lang="el-GR" sz="1750" b="1" dirty="0" smtClean="0">
                <a:solidFill>
                  <a:srgbClr val="0033CC"/>
                </a:solidFill>
              </a:rPr>
              <a:t>574 - Όμηροι</a:t>
            </a:r>
            <a:r>
              <a:rPr lang="el-GR" sz="1750" b="1" dirty="0">
                <a:solidFill>
                  <a:srgbClr val="0033CC"/>
                </a:solidFill>
              </a:rPr>
              <a:t>: 105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Αριθμός επιχειρήσεων: </a:t>
            </a:r>
            <a:r>
              <a:rPr lang="el-GR" sz="1750" b="1" dirty="0">
                <a:solidFill>
                  <a:srgbClr val="0033CC"/>
                </a:solidFill>
              </a:rPr>
              <a:t>12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</a:t>
            </a:r>
            <a:r>
              <a:rPr lang="el-GR" sz="1750" b="1" dirty="0"/>
              <a:t>Ομάδας </a:t>
            </a:r>
            <a:r>
              <a:rPr lang="en-US" sz="1750" b="1" dirty="0"/>
              <a:t>V</a:t>
            </a:r>
            <a:r>
              <a:rPr lang="el-GR" sz="1750" b="1" dirty="0"/>
              <a:t>:</a:t>
            </a:r>
            <a:r>
              <a:rPr lang="el-GR" sz="1750" b="1" dirty="0">
                <a:solidFill>
                  <a:srgbClr val="0033CC"/>
                </a:solidFill>
              </a:rPr>
              <a:t> 5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Υλικές </a:t>
            </a:r>
            <a:r>
              <a:rPr lang="el-GR" sz="1750" b="1" dirty="0"/>
              <a:t>καταστροφές: </a:t>
            </a:r>
            <a:r>
              <a:rPr lang="el-GR" sz="1750" b="1" dirty="0">
                <a:solidFill>
                  <a:srgbClr val="0033CC"/>
                </a:solidFill>
              </a:rPr>
              <a:t>2 ατμομηχανές, μεγάλος αριθμός οχημάτων, 7 γέφυρες, 1.000 γιάρδες σιδηροτροχιάς, 2 εργοστάσια παραγωγής ενέργειας, 2 φρεάτια ορυχείων, 1 φυλάκιο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653143" y="154793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ΟΙ ΕΛΛΗΝΟΑΜΕΡΙΚΑΝΟΙ ΕΘΕΛΟΝΤΕΣ ΣΤΗΝ ΕΘΝΙΚΗ ΑΝΤΙΣΤΑΣΗ (1944) 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8" t="6629" r="6720" b="18195"/>
          <a:stretch/>
        </p:blipFill>
        <p:spPr>
          <a:xfrm>
            <a:off x="653143" y="2518434"/>
            <a:ext cx="3446584" cy="3462217"/>
          </a:xfrm>
          <a:prstGeom prst="rect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3615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ΝΟΕΜΒΡΙΟΥ</a:t>
            </a: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8 - TextBox"/>
          <p:cNvSpPr txBox="1"/>
          <p:nvPr/>
        </p:nvSpPr>
        <p:spPr>
          <a:xfrm>
            <a:off x="4721692" y="1978707"/>
            <a:ext cx="6552000" cy="396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l-GR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Ομάδα </a:t>
            </a:r>
            <a:r>
              <a:rPr lang="en-US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VI</a:t>
            </a:r>
            <a:endParaRPr lang="el-GR" sz="2000" b="1" dirty="0" smtClean="0">
              <a:solidFill>
                <a:srgbClr val="0033CC"/>
              </a:solidFill>
              <a:cs typeface="Arial" pitchFamily="34" charset="0"/>
            </a:endParaRPr>
          </a:p>
          <a:p>
            <a:pPr algn="ctr"/>
            <a:endParaRPr lang="el-GR" sz="800" b="1" dirty="0" smtClean="0"/>
          </a:p>
          <a:p>
            <a:r>
              <a:rPr lang="el-GR" sz="1750" b="1" dirty="0" smtClean="0"/>
              <a:t>Διοικητής</a:t>
            </a:r>
            <a:endParaRPr lang="el-GR" sz="1750" dirty="0"/>
          </a:p>
          <a:p>
            <a:r>
              <a:rPr lang="el-GR" sz="1750" b="1" dirty="0" smtClean="0">
                <a:solidFill>
                  <a:srgbClr val="0033CC"/>
                </a:solidFill>
              </a:rPr>
              <a:t>Υπολοχαγός </a:t>
            </a:r>
            <a:r>
              <a:rPr lang="el-GR" sz="1750" b="1" dirty="0">
                <a:solidFill>
                  <a:srgbClr val="0033CC"/>
                </a:solidFill>
              </a:rPr>
              <a:t>Γεώργιος </a:t>
            </a:r>
            <a:r>
              <a:rPr lang="el-GR" sz="1750" b="1" dirty="0" err="1" smtClean="0">
                <a:solidFill>
                  <a:srgbClr val="0033CC"/>
                </a:solidFill>
              </a:rPr>
              <a:t>Τσούμας</a:t>
            </a:r>
            <a:endParaRPr lang="el-GR" sz="1750" b="1" dirty="0" smtClean="0">
              <a:solidFill>
                <a:srgbClr val="0033CC"/>
              </a:solidFill>
            </a:endParaRPr>
          </a:p>
          <a:p>
            <a:endParaRPr lang="el-GR" b="1" dirty="0"/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Περίοδος δράσης: </a:t>
            </a:r>
            <a:r>
              <a:rPr lang="el-GR" sz="1750" b="1" dirty="0">
                <a:solidFill>
                  <a:srgbClr val="0033CC"/>
                </a:solidFill>
              </a:rPr>
              <a:t>19 </a:t>
            </a:r>
            <a:r>
              <a:rPr lang="el-GR" sz="1750" b="1" dirty="0" smtClean="0">
                <a:solidFill>
                  <a:srgbClr val="0033CC"/>
                </a:solidFill>
              </a:rPr>
              <a:t>Ιουλίου - 11 </a:t>
            </a:r>
            <a:r>
              <a:rPr lang="el-GR" sz="1750" b="1" dirty="0">
                <a:solidFill>
                  <a:srgbClr val="0033CC"/>
                </a:solidFill>
              </a:rPr>
              <a:t>Νοεμβρίου 1944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/>
              <a:t>Η</a:t>
            </a:r>
            <a:r>
              <a:rPr lang="el-GR" sz="1750" b="1" dirty="0" smtClean="0"/>
              <a:t>μέρες παραμονής στην </a:t>
            </a:r>
            <a:r>
              <a:rPr lang="el-GR" sz="1750" b="1" dirty="0"/>
              <a:t>Ελλάδα: </a:t>
            </a:r>
            <a:r>
              <a:rPr lang="el-GR" sz="1750" b="1" dirty="0">
                <a:solidFill>
                  <a:srgbClr val="0033CC"/>
                </a:solidFill>
              </a:rPr>
              <a:t>116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εχθρού</a:t>
            </a:r>
            <a:r>
              <a:rPr lang="en-US" sz="1750" b="1" dirty="0" smtClean="0"/>
              <a:t>:</a:t>
            </a:r>
            <a:r>
              <a:rPr lang="el-GR" sz="1750" b="1" dirty="0" smtClean="0"/>
              <a:t> </a:t>
            </a:r>
            <a:r>
              <a:rPr lang="el-GR" sz="1750" b="1" dirty="0" smtClean="0">
                <a:solidFill>
                  <a:srgbClr val="0033CC"/>
                </a:solidFill>
              </a:rPr>
              <a:t>Νεκροί </a:t>
            </a:r>
            <a:r>
              <a:rPr lang="el-GR" sz="1750" b="1" dirty="0">
                <a:solidFill>
                  <a:srgbClr val="0033CC"/>
                </a:solidFill>
              </a:rPr>
              <a:t>και τραυματίες: </a:t>
            </a:r>
            <a:r>
              <a:rPr lang="el-GR" sz="1750" b="1" dirty="0" smtClean="0">
                <a:solidFill>
                  <a:srgbClr val="0033CC"/>
                </a:solidFill>
              </a:rPr>
              <a:t>200 - Αιχμάλωτος</a:t>
            </a:r>
            <a:r>
              <a:rPr lang="el-GR" sz="1750" b="1" dirty="0">
                <a:solidFill>
                  <a:srgbClr val="0033CC"/>
                </a:solidFill>
              </a:rPr>
              <a:t>: 1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Αριθμός επιχειρήσεων: </a:t>
            </a:r>
            <a:r>
              <a:rPr lang="el-GR" sz="1750" b="1" dirty="0">
                <a:solidFill>
                  <a:srgbClr val="0033CC"/>
                </a:solidFill>
              </a:rPr>
              <a:t>6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</a:t>
            </a:r>
            <a:r>
              <a:rPr lang="el-GR" sz="1750" b="1" dirty="0"/>
              <a:t>Ομάδας </a:t>
            </a:r>
            <a:r>
              <a:rPr lang="en-US" sz="1750" b="1" dirty="0"/>
              <a:t>V</a:t>
            </a:r>
            <a:r>
              <a:rPr lang="el-GR" sz="1750" b="1" dirty="0"/>
              <a:t>Ι: </a:t>
            </a:r>
            <a:r>
              <a:rPr lang="el-GR" sz="1750" b="1" dirty="0">
                <a:solidFill>
                  <a:srgbClr val="0033CC"/>
                </a:solidFill>
              </a:rPr>
              <a:t>1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Υλικές </a:t>
            </a:r>
            <a:r>
              <a:rPr lang="el-GR" sz="1750" b="1" dirty="0"/>
              <a:t>καταστροφές: </a:t>
            </a:r>
            <a:r>
              <a:rPr lang="el-GR" sz="1750" b="1" dirty="0">
                <a:solidFill>
                  <a:srgbClr val="0033CC"/>
                </a:solidFill>
              </a:rPr>
              <a:t>2 τεθωρακισμένα οχήματα, 3 πολυβολεία, 5 ατμομηχανές, ανυπολόγιστος αριθμός βαγονιών, 1.500 γιάρδες σιδηροτροχιάς, μεγάλος αριθμός τηλεγραφικών στύλων και γραμμών, 2 γέφυρες</a:t>
            </a:r>
          </a:p>
          <a:p>
            <a:pPr algn="just"/>
            <a:endParaRPr lang="el-GR" sz="1000" b="1" dirty="0" smtClean="0">
              <a:latin typeface="Arial" pitchFamily="34" charset="0"/>
              <a:cs typeface="Arial" pitchFamily="34" charset="0"/>
            </a:endParaRPr>
          </a:p>
          <a:p>
            <a:pPr marL="1973263" indent="-1973263" algn="just"/>
            <a:endParaRPr lang="el-G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53143" y="154793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ΟΙ ΕΛΛΗΝΟΑΜΕΡΙΚΑΝΟΙ ΕΘΕΛΟΝΤΕΣ ΣΤΗΝ ΕΘΝΙΚΗ ΑΝΤΙΣΤΑΣΗ (1944) 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2" r="11737" b="6706"/>
          <a:stretch/>
        </p:blipFill>
        <p:spPr>
          <a:xfrm>
            <a:off x="653143" y="2760712"/>
            <a:ext cx="3765831" cy="3024000"/>
          </a:xfrm>
          <a:prstGeom prst="rect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3640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ΝΟΕΜΒΡΙΟΥ</a:t>
            </a: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8 - TextBox"/>
          <p:cNvSpPr txBox="1"/>
          <p:nvPr/>
        </p:nvSpPr>
        <p:spPr>
          <a:xfrm>
            <a:off x="4455969" y="1979664"/>
            <a:ext cx="6938861" cy="440120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l-GR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Ομάδα </a:t>
            </a:r>
            <a:r>
              <a:rPr lang="en-US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VII</a:t>
            </a:r>
            <a:r>
              <a:rPr lang="el-GR" sz="2000" b="1" dirty="0" smtClean="0">
                <a:solidFill>
                  <a:srgbClr val="0033CC"/>
                </a:solidFill>
                <a:cs typeface="Arial" pitchFamily="34" charset="0"/>
              </a:rPr>
              <a:t> </a:t>
            </a:r>
          </a:p>
          <a:p>
            <a:pPr algn="ctr"/>
            <a:endParaRPr lang="el-GR" sz="800" b="1" dirty="0" smtClean="0"/>
          </a:p>
          <a:p>
            <a:r>
              <a:rPr lang="el-GR" sz="1750" b="1" dirty="0" smtClean="0"/>
              <a:t>Διοικητές </a:t>
            </a:r>
            <a:endParaRPr lang="el-GR" sz="1750" dirty="0"/>
          </a:p>
          <a:p>
            <a:r>
              <a:rPr lang="el-GR" sz="1750" b="1" dirty="0">
                <a:solidFill>
                  <a:srgbClr val="0033CC"/>
                </a:solidFill>
              </a:rPr>
              <a:t>Λοχαγός </a:t>
            </a:r>
            <a:r>
              <a:rPr lang="en-US" sz="1750" b="1" dirty="0">
                <a:solidFill>
                  <a:srgbClr val="0033CC"/>
                </a:solidFill>
              </a:rPr>
              <a:t>A</a:t>
            </a:r>
            <a:r>
              <a:rPr lang="el-GR" sz="1750" b="1" dirty="0">
                <a:solidFill>
                  <a:srgbClr val="0033CC"/>
                </a:solidFill>
              </a:rPr>
              <a:t>. </a:t>
            </a:r>
            <a:r>
              <a:rPr lang="el-GR" sz="1750" b="1" dirty="0" err="1">
                <a:solidFill>
                  <a:srgbClr val="0033CC"/>
                </a:solidFill>
              </a:rPr>
              <a:t>Τζ</a:t>
            </a:r>
            <a:r>
              <a:rPr lang="el-GR" sz="1750" b="1" dirty="0">
                <a:solidFill>
                  <a:srgbClr val="0033CC"/>
                </a:solidFill>
              </a:rPr>
              <a:t>. </a:t>
            </a:r>
            <a:r>
              <a:rPr lang="el-GR" sz="1750" b="1" dirty="0" err="1" smtClean="0">
                <a:solidFill>
                  <a:srgbClr val="0033CC"/>
                </a:solidFill>
              </a:rPr>
              <a:t>Ρότζερς</a:t>
            </a:r>
            <a:r>
              <a:rPr lang="el-GR" sz="1750" b="1" dirty="0" smtClean="0">
                <a:solidFill>
                  <a:srgbClr val="0033CC"/>
                </a:solidFill>
              </a:rPr>
              <a:t> </a:t>
            </a:r>
            <a:r>
              <a:rPr lang="el-GR" sz="1750" b="1" dirty="0" smtClean="0"/>
              <a:t>(16 Μαΐου</a:t>
            </a:r>
            <a:r>
              <a:rPr lang="el-GR" sz="1750" b="1" dirty="0"/>
              <a:t> – </a:t>
            </a:r>
            <a:r>
              <a:rPr lang="el-GR" sz="1750" b="1" dirty="0" smtClean="0"/>
              <a:t>21 </a:t>
            </a:r>
            <a:r>
              <a:rPr lang="el-GR" sz="1750" b="1" dirty="0"/>
              <a:t>Ιουνίου </a:t>
            </a:r>
            <a:r>
              <a:rPr lang="el-GR" sz="1750" b="1" dirty="0" smtClean="0"/>
              <a:t>1944)</a:t>
            </a:r>
            <a:endParaRPr lang="el-GR" sz="1750" b="1" dirty="0"/>
          </a:p>
          <a:p>
            <a:r>
              <a:rPr lang="el-GR" sz="1750" b="1" dirty="0">
                <a:solidFill>
                  <a:srgbClr val="0033CC"/>
                </a:solidFill>
              </a:rPr>
              <a:t>Λοχαγός Ρόναλντ </a:t>
            </a:r>
            <a:r>
              <a:rPr lang="el-GR" sz="1750" b="1" dirty="0" err="1" smtClean="0">
                <a:solidFill>
                  <a:srgbClr val="0033CC"/>
                </a:solidFill>
              </a:rPr>
              <a:t>Νταρ</a:t>
            </a:r>
            <a:r>
              <a:rPr lang="el-GR" sz="1750" b="1" dirty="0" smtClean="0">
                <a:solidFill>
                  <a:srgbClr val="0033CC"/>
                </a:solidFill>
              </a:rPr>
              <a:t> </a:t>
            </a:r>
            <a:r>
              <a:rPr lang="el-GR" sz="1750" b="1" dirty="0" smtClean="0"/>
              <a:t>(16 </a:t>
            </a:r>
            <a:r>
              <a:rPr lang="el-GR" sz="1750" b="1" dirty="0"/>
              <a:t>Ιουλίου – 20 Νοεμβρίου </a:t>
            </a:r>
            <a:r>
              <a:rPr lang="el-GR" sz="1750" b="1" dirty="0" smtClean="0"/>
              <a:t>1944)</a:t>
            </a:r>
          </a:p>
          <a:p>
            <a:r>
              <a:rPr lang="el-GR" sz="1750" b="1" dirty="0" smtClean="0"/>
              <a:t> </a:t>
            </a:r>
            <a:endParaRPr lang="el-GR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Α΄ Περίοδος δράσης: </a:t>
            </a:r>
            <a:r>
              <a:rPr lang="el-GR" sz="1750" b="1" dirty="0" smtClean="0">
                <a:solidFill>
                  <a:srgbClr val="0033CC"/>
                </a:solidFill>
              </a:rPr>
              <a:t>16 Μαΐου – </a:t>
            </a:r>
            <a:r>
              <a:rPr lang="el-GR" sz="1750" b="1" dirty="0">
                <a:solidFill>
                  <a:srgbClr val="0033CC"/>
                </a:solidFill>
              </a:rPr>
              <a:t>21 Ιουνίου </a:t>
            </a:r>
            <a:r>
              <a:rPr lang="el-GR" sz="1750" b="1" dirty="0" smtClean="0">
                <a:solidFill>
                  <a:srgbClr val="0033CC"/>
                </a:solidFill>
              </a:rPr>
              <a:t>1944</a:t>
            </a:r>
            <a:endParaRPr lang="el-GR" sz="1750" b="1" dirty="0">
              <a:solidFill>
                <a:srgbClr val="0033CC"/>
              </a:solidFill>
            </a:endParaRP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Β΄ </a:t>
            </a:r>
            <a:r>
              <a:rPr lang="el-GR" sz="1750" b="1" dirty="0"/>
              <a:t>Περίοδος </a:t>
            </a:r>
            <a:r>
              <a:rPr lang="el-GR" sz="1750" b="1" dirty="0" smtClean="0"/>
              <a:t>δράσης: </a:t>
            </a:r>
            <a:r>
              <a:rPr lang="el-GR" sz="1750" b="1" dirty="0">
                <a:solidFill>
                  <a:srgbClr val="0033CC"/>
                </a:solidFill>
              </a:rPr>
              <a:t>16 Ιουλίου – </a:t>
            </a:r>
            <a:r>
              <a:rPr lang="el-GR" sz="1750" b="1" dirty="0" smtClean="0">
                <a:solidFill>
                  <a:srgbClr val="0033CC"/>
                </a:solidFill>
              </a:rPr>
              <a:t>20 Νοεμβρίου 1944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/>
              <a:t>Η</a:t>
            </a:r>
            <a:r>
              <a:rPr lang="el-GR" sz="1750" b="1" dirty="0" smtClean="0"/>
              <a:t>μέρες παραμονής στην </a:t>
            </a:r>
            <a:r>
              <a:rPr lang="el-GR" sz="1750" b="1" dirty="0"/>
              <a:t>Ελλάδα: </a:t>
            </a:r>
            <a:r>
              <a:rPr lang="el-GR" sz="1750" b="1" dirty="0">
                <a:solidFill>
                  <a:srgbClr val="0033CC"/>
                </a:solidFill>
              </a:rPr>
              <a:t>164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εχθρού</a:t>
            </a:r>
            <a:r>
              <a:rPr lang="en-US" sz="1750" b="1" dirty="0" smtClean="0"/>
              <a:t>:</a:t>
            </a:r>
            <a:r>
              <a:rPr lang="el-GR" sz="1750" b="1" dirty="0" smtClean="0"/>
              <a:t> </a:t>
            </a:r>
            <a:r>
              <a:rPr lang="el-GR" sz="1750" b="1" dirty="0" smtClean="0">
                <a:solidFill>
                  <a:srgbClr val="0033CC"/>
                </a:solidFill>
              </a:rPr>
              <a:t>Νεκροί </a:t>
            </a:r>
            <a:r>
              <a:rPr lang="el-GR" sz="1750" b="1" dirty="0">
                <a:solidFill>
                  <a:srgbClr val="0033CC"/>
                </a:solidFill>
              </a:rPr>
              <a:t>και τραυματίες: 127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Αριθμός επιχειρήσεων: </a:t>
            </a:r>
            <a:r>
              <a:rPr lang="el-GR" sz="1750" b="1" dirty="0">
                <a:solidFill>
                  <a:srgbClr val="0033CC"/>
                </a:solidFill>
              </a:rPr>
              <a:t>16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Απώλειες </a:t>
            </a:r>
            <a:r>
              <a:rPr lang="el-GR" sz="1750" b="1" dirty="0"/>
              <a:t>Ομάδας </a:t>
            </a:r>
            <a:r>
              <a:rPr lang="en-US" sz="1750" b="1" dirty="0"/>
              <a:t>V</a:t>
            </a:r>
            <a:r>
              <a:rPr lang="el-GR" sz="1750" b="1" dirty="0"/>
              <a:t>ΙΙ: </a:t>
            </a:r>
            <a:r>
              <a:rPr lang="el-GR" sz="1750" b="1" dirty="0">
                <a:solidFill>
                  <a:srgbClr val="0033CC"/>
                </a:solidFill>
              </a:rPr>
              <a:t>0</a:t>
            </a:r>
          </a:p>
          <a:p>
            <a:pPr marL="360000" lvl="1" indent="-285750">
              <a:buFont typeface="Wingdings" panose="05000000000000000000" pitchFamily="2" charset="2"/>
              <a:buChar char="§"/>
            </a:pPr>
            <a:r>
              <a:rPr lang="el-GR" sz="1750" b="1" dirty="0" smtClean="0"/>
              <a:t>Υλικές </a:t>
            </a:r>
            <a:r>
              <a:rPr lang="el-GR" sz="1750" b="1" dirty="0"/>
              <a:t>καταστροφές: </a:t>
            </a:r>
            <a:r>
              <a:rPr lang="el-GR" sz="1750" b="1" dirty="0">
                <a:solidFill>
                  <a:srgbClr val="0033CC"/>
                </a:solidFill>
              </a:rPr>
              <a:t>16 οχήματα, 1 ατμομηχανή, 1 συρμός, 1 οδική γέφυρα, 1 αγωγός, 1 σιδηροδρομική γέφυρα, 1 τμήμα </a:t>
            </a:r>
            <a:r>
              <a:rPr lang="el-GR" sz="1750" b="1" dirty="0" smtClean="0">
                <a:solidFill>
                  <a:srgbClr val="0033CC"/>
                </a:solidFill>
              </a:rPr>
              <a:t>πεδίου</a:t>
            </a:r>
            <a:endParaRPr lang="el-GR" sz="1750" b="1" dirty="0">
              <a:solidFill>
                <a:srgbClr val="0033CC"/>
              </a:solidFill>
            </a:endParaRPr>
          </a:p>
          <a:p>
            <a:pPr algn="just"/>
            <a:endParaRPr lang="el-GR" sz="1000" b="1" dirty="0" smtClean="0">
              <a:latin typeface="Arial" pitchFamily="34" charset="0"/>
              <a:cs typeface="Arial" pitchFamily="34" charset="0"/>
            </a:endParaRPr>
          </a:p>
          <a:p>
            <a:pPr marL="1973263" indent="-1973263" algn="just"/>
            <a:endParaRPr lang="el-G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53143" y="154793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ΟΙ ΕΛΛΗΝΟΑΜΕΡΙΚΑΝΟΙ ΕΘΕΛΟΝΤΕΣ ΣΤΗΝ ΕΘΝΙΚΗ ΑΝΤΙΣΤΑΣΗ (1944) 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" b="31008"/>
          <a:stretch/>
        </p:blipFill>
        <p:spPr>
          <a:xfrm rot="16200000">
            <a:off x="624612" y="2389721"/>
            <a:ext cx="3671465" cy="3614400"/>
          </a:xfrm>
          <a:prstGeom prst="rect">
            <a:avLst/>
          </a:prstGeom>
          <a:ln w="31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7064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ΝΟΕΜΒΡΙΟΥ</a:t>
            </a: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8 - TextBox"/>
          <p:cNvSpPr txBox="1"/>
          <p:nvPr/>
        </p:nvSpPr>
        <p:spPr>
          <a:xfrm>
            <a:off x="4096378" y="1978707"/>
            <a:ext cx="6846901" cy="23698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l-GR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Απώλειες 2671 </a:t>
            </a:r>
            <a:r>
              <a:rPr lang="el-GR" sz="2000" b="1" dirty="0">
                <a:solidFill>
                  <a:srgbClr val="0033CC"/>
                </a:solidFill>
                <a:cs typeface="Arial" panose="020B0604020202020204" pitchFamily="34" charset="0"/>
              </a:rPr>
              <a:t>Ανεξάρτητου Ειδικού Τάγματος </a:t>
            </a:r>
            <a:r>
              <a:rPr lang="el-GR" sz="20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Αναγνωρίσεων </a:t>
            </a:r>
          </a:p>
          <a:p>
            <a:pPr algn="ctr"/>
            <a:endParaRPr lang="el-GR" sz="1000" b="1" dirty="0" smtClean="0"/>
          </a:p>
          <a:p>
            <a:pPr algn="ctr"/>
            <a:r>
              <a:rPr lang="el-GR" b="1" dirty="0" smtClean="0">
                <a:solidFill>
                  <a:srgbClr val="0033CC"/>
                </a:solidFill>
                <a:cs typeface="Arial" panose="020B0604020202020204" pitchFamily="34" charset="0"/>
              </a:rPr>
              <a:t>1 </a:t>
            </a:r>
            <a:r>
              <a:rPr lang="el-GR" b="1" dirty="0">
                <a:solidFill>
                  <a:srgbClr val="0033CC"/>
                </a:solidFill>
                <a:cs typeface="Arial" panose="020B0604020202020204" pitchFamily="34" charset="0"/>
              </a:rPr>
              <a:t>νεκρός </a:t>
            </a:r>
            <a:r>
              <a:rPr lang="el-GR" b="1" dirty="0">
                <a:cs typeface="Arial" panose="020B0604020202020204" pitchFamily="34" charset="0"/>
              </a:rPr>
              <a:t>(8 Σεπτεμβρίου 1944)</a:t>
            </a:r>
          </a:p>
          <a:p>
            <a:pPr algn="ctr"/>
            <a:r>
              <a:rPr lang="el-GR" b="1" dirty="0">
                <a:cs typeface="Arial" panose="020B0604020202020204" pitchFamily="34" charset="0"/>
              </a:rPr>
              <a:t>Τεχνικός 5ου Κλιμακίου Μιχαήλ </a:t>
            </a:r>
            <a:r>
              <a:rPr lang="el-GR" b="1" dirty="0" err="1" smtClean="0">
                <a:cs typeface="Arial" panose="020B0604020202020204" pitchFamily="34" charset="0"/>
              </a:rPr>
              <a:t>Τσιρμούλας</a:t>
            </a:r>
            <a:endParaRPr lang="el-GR" b="1" dirty="0" smtClean="0">
              <a:cs typeface="Arial" panose="020B0604020202020204" pitchFamily="34" charset="0"/>
            </a:endParaRPr>
          </a:p>
          <a:p>
            <a:endParaRPr lang="el-GR" b="1" dirty="0">
              <a:cs typeface="Arial" panose="020B0604020202020204" pitchFamily="34" charset="0"/>
            </a:endParaRPr>
          </a:p>
          <a:p>
            <a:pPr algn="ctr"/>
            <a:r>
              <a:rPr lang="el-GR" b="1" dirty="0" smtClean="0">
                <a:solidFill>
                  <a:srgbClr val="0033CC"/>
                </a:solidFill>
                <a:cs typeface="Arial" panose="020B0604020202020204" pitchFamily="34" charset="0"/>
              </a:rPr>
              <a:t>Τραυματίες</a:t>
            </a:r>
            <a:endParaRPr lang="el-GR" b="1" dirty="0">
              <a:solidFill>
                <a:srgbClr val="0033CC"/>
              </a:solidFill>
              <a:cs typeface="Arial" panose="020B0604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l-GR" sz="1000" b="1" dirty="0" smtClean="0">
              <a:latin typeface="Arial" pitchFamily="34" charset="0"/>
              <a:cs typeface="Arial" pitchFamily="34" charset="0"/>
            </a:endParaRPr>
          </a:p>
          <a:p>
            <a:pPr marL="1973263" indent="-1973263" algn="just"/>
            <a:endParaRPr lang="el-G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53143" y="154793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ΟΙ ΕΛΛΗΝΟΑΜΕΡΙΚΑΝΟΙ ΕΘΕΛΟΝΤΕΣ ΣΤΗΝ ΕΘΝΙΚΗ ΑΝΤΙΣΤΑΣΗ (1944) </a:t>
            </a:r>
          </a:p>
        </p:txBody>
      </p:sp>
      <p:sp>
        <p:nvSpPr>
          <p:cNvPr id="16" name="8 - TextBox"/>
          <p:cNvSpPr txBox="1"/>
          <p:nvPr/>
        </p:nvSpPr>
        <p:spPr>
          <a:xfrm>
            <a:off x="4243260" y="3917366"/>
            <a:ext cx="3628507" cy="166199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700" b="1" dirty="0"/>
              <a:t>Υπολοχαγός Ιωάννης Γιάνναρης</a:t>
            </a:r>
          </a:p>
          <a:p>
            <a:r>
              <a:rPr lang="el-GR" sz="1700" b="1" dirty="0"/>
              <a:t>Υπολοχαγός Γεώργιος Παπάζογλου</a:t>
            </a:r>
          </a:p>
          <a:p>
            <a:r>
              <a:rPr lang="el-GR" sz="1700" b="1" dirty="0"/>
              <a:t>Επιλοχίας Ιάκωβος </a:t>
            </a:r>
            <a:r>
              <a:rPr lang="el-GR" sz="1700" b="1" dirty="0" err="1"/>
              <a:t>Αποστολόπουλος</a:t>
            </a:r>
            <a:endParaRPr lang="el-GR" sz="1700" b="1" dirty="0"/>
          </a:p>
          <a:p>
            <a:r>
              <a:rPr lang="el-GR" sz="1700" b="1" dirty="0"/>
              <a:t>Επιλοχίας Μιχαήλ </a:t>
            </a:r>
            <a:r>
              <a:rPr lang="el-GR" sz="1700" b="1" dirty="0" err="1"/>
              <a:t>Κουντούρης</a:t>
            </a:r>
            <a:endParaRPr lang="el-GR" sz="1700" b="1" dirty="0"/>
          </a:p>
          <a:p>
            <a:r>
              <a:rPr lang="el-GR" sz="1700" b="1" dirty="0"/>
              <a:t>Επιλοχίας Πέτρος Μοσχόπουλος</a:t>
            </a:r>
          </a:p>
          <a:p>
            <a:r>
              <a:rPr lang="el-GR" sz="1700" b="1" dirty="0"/>
              <a:t>Λοχίας Ιωάννης </a:t>
            </a:r>
            <a:r>
              <a:rPr lang="el-GR" sz="1700" b="1" dirty="0" err="1" smtClean="0"/>
              <a:t>Μπιτσέκας</a:t>
            </a:r>
            <a:endParaRPr lang="el-GR" sz="1700" b="1" dirty="0"/>
          </a:p>
        </p:txBody>
      </p:sp>
      <p:sp>
        <p:nvSpPr>
          <p:cNvPr id="17" name="8 - TextBox"/>
          <p:cNvSpPr txBox="1"/>
          <p:nvPr/>
        </p:nvSpPr>
        <p:spPr>
          <a:xfrm>
            <a:off x="7956129" y="3917366"/>
            <a:ext cx="2987150" cy="140038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700" b="1" dirty="0"/>
              <a:t>Δεκανέας Σπυρίδων </a:t>
            </a:r>
            <a:r>
              <a:rPr lang="el-GR" sz="1700" b="1" dirty="0" err="1"/>
              <a:t>Ψαράκης</a:t>
            </a:r>
            <a:endParaRPr lang="el-GR" sz="1700" b="1" dirty="0"/>
          </a:p>
          <a:p>
            <a:r>
              <a:rPr lang="el-GR" sz="1700" b="1" dirty="0"/>
              <a:t>Δεκανέας Αλέξανδρος Ψωμάς</a:t>
            </a:r>
          </a:p>
          <a:p>
            <a:r>
              <a:rPr lang="el-GR" sz="1700" b="1" dirty="0"/>
              <a:t>Τεχνικός </a:t>
            </a:r>
            <a:r>
              <a:rPr lang="el-GR" sz="1700" b="1" dirty="0" smtClean="0"/>
              <a:t>Ιάκωβος </a:t>
            </a:r>
            <a:r>
              <a:rPr lang="el-GR" sz="1700" b="1" dirty="0" err="1"/>
              <a:t>Ζώνας</a:t>
            </a:r>
            <a:endParaRPr lang="el-GR" sz="1700" b="1" dirty="0"/>
          </a:p>
          <a:p>
            <a:r>
              <a:rPr lang="el-GR" sz="1700" b="1" dirty="0"/>
              <a:t>Τεχνικός </a:t>
            </a:r>
            <a:r>
              <a:rPr lang="el-GR" sz="1700" b="1" dirty="0" smtClean="0"/>
              <a:t>Πέτρος </a:t>
            </a:r>
            <a:r>
              <a:rPr lang="el-GR" sz="1700" b="1" dirty="0"/>
              <a:t>Σταμάτης</a:t>
            </a:r>
          </a:p>
          <a:p>
            <a:r>
              <a:rPr lang="el-GR" sz="1700" b="1" dirty="0"/>
              <a:t>Τεχνικός </a:t>
            </a:r>
            <a:r>
              <a:rPr lang="el-GR" sz="1700" b="1" dirty="0" err="1" smtClean="0"/>
              <a:t>Γκας</a:t>
            </a:r>
            <a:r>
              <a:rPr lang="el-GR" sz="1700" b="1" dirty="0" smtClean="0"/>
              <a:t> </a:t>
            </a:r>
            <a:r>
              <a:rPr lang="el-GR" sz="1700" b="1" dirty="0"/>
              <a:t>Βέλλιος 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9" t="2533" r="7183" b="16783"/>
          <a:stretch/>
        </p:blipFill>
        <p:spPr>
          <a:xfrm>
            <a:off x="653143" y="2242412"/>
            <a:ext cx="2868246" cy="3600000"/>
          </a:xfrm>
          <a:prstGeom prst="rect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06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31102</TotalTime>
  <Words>1541</Words>
  <Application>Microsoft Office PowerPoint</Application>
  <PresentationFormat>Προσαρμογή</PresentationFormat>
  <Paragraphs>195</Paragraphs>
  <Slides>12</Slides>
  <Notes>12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Τχης (ΠΒ) Ζάρας Νικόλαος</dc:creator>
  <cp:lastModifiedBy>ΜΥ Θεοφανή Κοπανιτσάνου</cp:lastModifiedBy>
  <cp:revision>3097</cp:revision>
  <cp:lastPrinted>2015-11-06T12:49:49Z</cp:lastPrinted>
  <dcterms:created xsi:type="dcterms:W3CDTF">1601-01-01T00:00:00Z</dcterms:created>
  <dcterms:modified xsi:type="dcterms:W3CDTF">2023-10-19T11:20:07Z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