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3"/>
  </p:notesMasterIdLst>
  <p:handoutMasterIdLst>
    <p:handoutMasterId r:id="rId14"/>
  </p:handoutMasterIdLst>
  <p:sldIdLst>
    <p:sldId id="1174" r:id="rId2"/>
    <p:sldId id="1069" r:id="rId3"/>
    <p:sldId id="1187" r:id="rId4"/>
    <p:sldId id="1176" r:id="rId5"/>
    <p:sldId id="1177" r:id="rId6"/>
    <p:sldId id="1175" r:id="rId7"/>
    <p:sldId id="1179" r:id="rId8"/>
    <p:sldId id="1181" r:id="rId9"/>
    <p:sldId id="1184" r:id="rId10"/>
    <p:sldId id="1182" r:id="rId11"/>
    <p:sldId id="1183" r:id="rId12"/>
  </p:sldIdLst>
  <p:sldSz cx="11522075" cy="6480175"/>
  <p:notesSz cx="6797675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20">
          <p15:clr>
            <a:srgbClr val="A4A3A4"/>
          </p15:clr>
        </p15:guide>
        <p15:guide id="2" pos="3516" userDrawn="1">
          <p15:clr>
            <a:srgbClr val="A4A3A4"/>
          </p15:clr>
        </p15:guide>
        <p15:guide id="3" orient="horz" pos="2041" userDrawn="1">
          <p15:clr>
            <a:srgbClr val="A4A3A4"/>
          </p15:clr>
        </p15:guide>
        <p15:guide id="4" pos="3629" userDrawn="1">
          <p15:clr>
            <a:srgbClr val="A4A3A4"/>
          </p15:clr>
        </p15:guide>
        <p15:guide id="5" pos="3742" userDrawn="1">
          <p15:clr>
            <a:srgbClr val="A4A3A4"/>
          </p15:clr>
        </p15:guide>
        <p15:guide id="6" orient="horz" pos="21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000"/>
    <a:srgbClr val="0033CC"/>
    <a:srgbClr val="BAADA7"/>
    <a:srgbClr val="FBE3DD"/>
    <a:srgbClr val="0066FF"/>
    <a:srgbClr val="E3F5E9"/>
    <a:srgbClr val="53D2FF"/>
    <a:srgbClr val="33CCFF"/>
    <a:srgbClr val="FFCCFF"/>
    <a:srgbClr val="B0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40" autoAdjust="0"/>
    <p:restoredTop sz="99653" autoAdjust="0"/>
  </p:normalViewPr>
  <p:slideViewPr>
    <p:cSldViewPr snapToGrid="0">
      <p:cViewPr varScale="1">
        <p:scale>
          <a:sx n="78" d="100"/>
          <a:sy n="78" d="100"/>
        </p:scale>
        <p:origin x="-696" y="-84"/>
      </p:cViewPr>
      <p:guideLst>
        <p:guide orient="horz" pos="2020"/>
        <p:guide orient="horz" pos="2041"/>
        <p:guide orient="horz" pos="2132"/>
        <p:guide pos="3516"/>
        <p:guide pos="3629"/>
        <p:guide pos="37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694"/>
    </p:cViewPr>
  </p:sorterViewPr>
  <p:notesViewPr>
    <p:cSldViewPr snapToGrid="0">
      <p:cViewPr>
        <p:scale>
          <a:sx n="100" d="100"/>
          <a:sy n="100" d="100"/>
        </p:scale>
        <p:origin x="-2520" y="-3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39BE2DA-8F8D-4662-A0A8-D79FCF8F1378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495164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noProof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noProof="0"/>
              <a:t>Δεύτερου επιπέδου</a:t>
            </a:r>
          </a:p>
          <a:p>
            <a:pPr lvl="2"/>
            <a:r>
              <a:rPr lang="el-GR" altLang="el-GR" noProof="0"/>
              <a:t>Τρίτου επιπέδου</a:t>
            </a:r>
          </a:p>
          <a:p>
            <a:pPr lvl="3"/>
            <a:r>
              <a:rPr lang="el-GR" altLang="el-GR" noProof="0"/>
              <a:t>Τέταρτου επιπέδου</a:t>
            </a:r>
          </a:p>
          <a:p>
            <a:pPr lvl="4"/>
            <a:r>
              <a:rPr lang="el-GR" altLang="el-GR" noProof="0"/>
              <a:t>Πέμπτου επιπέδου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05DC9615-B51A-43E3-9892-79449F8D9A81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9632388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348497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2</a:t>
            </a:fld>
            <a:endParaRPr lang="el-GR" altLang="el-G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3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584478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4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833117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5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309702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6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676909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7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452937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8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997289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9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321083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10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76280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Στρατηγέ , είμαι ο Ταξίαρχος Παναγιώτης Μιχαηλίδης, Διευθυντής της Διεύθυνσης Ιστορίας Στρατού.  Σκοπός της σύντομης ενημέρωσής σας είναι η παρουσίαση γενικών στοιχείων για την αποστολή, την οργάνωση τις δράσεις καθώς και τις ενέργειες της Διεύθυνσης Ιστορίας Στρατού, για τις οποίες το προσωπικό της αισθάνεται υπερήφανο.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DC9615-B51A-43E3-9892-79449F8D9A81}" type="slidenum">
              <a:rPr lang="el-GR" altLang="el-GR" smtClean="0"/>
              <a:pPr>
                <a:defRPr/>
              </a:pPr>
              <a:t>11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439184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440260" y="1060529"/>
            <a:ext cx="864155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440260" y="3403592"/>
            <a:ext cx="864155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62627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5755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86141" y="1615545"/>
            <a:ext cx="9937790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86141" y="4336618"/>
            <a:ext cx="9937790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17010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92143" y="1725046"/>
            <a:ext cx="4896882" cy="411161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833050" y="1725046"/>
            <a:ext cx="4896882" cy="411161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8759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3" y="345010"/>
            <a:ext cx="9937790" cy="1252534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93644" y="1588543"/>
            <a:ext cx="487437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793644" y="2367064"/>
            <a:ext cx="4874377" cy="348159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5833050" y="1588543"/>
            <a:ext cx="4898383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833050" y="2367064"/>
            <a:ext cx="4898383" cy="348159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6198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61135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32431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15935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00763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419139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245485" y="345009"/>
            <a:ext cx="2484447" cy="5491649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792143" y="345009"/>
            <a:ext cx="7309316" cy="5491649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82463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788" y="6116638"/>
            <a:ext cx="2689225" cy="3222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A30D3-3AF9-43CD-A367-86E3C37154DC}" type="slidenum">
              <a:rPr lang="el-GR" altLang="el-GR"/>
              <a:pPr>
                <a:defRPr/>
              </a:pPr>
              <a:t>‹#›</a:t>
            </a:fld>
            <a:endParaRPr lang="el-GR" altLang="el-GR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3130550" y="6200775"/>
            <a:ext cx="5443538" cy="101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792143" y="345010"/>
            <a:ext cx="9937790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92143" y="1725046"/>
            <a:ext cx="9937790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792143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D9DD9-0F3B-42F1-98A4-A16B2C99C900}" type="datetimeFigureOut">
              <a:rPr lang="el-GR" smtClean="0"/>
              <a:pPr/>
              <a:t>20/4/2023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816688" y="6006163"/>
            <a:ext cx="38887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137465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141288-3F10-4616-9A72-882EB1281BFB}" type="slidenum">
              <a:rPr lang="el-GR" altLang="el-GR" smtClean="0"/>
              <a:pPr>
                <a:defRPr/>
              </a:pPr>
              <a:t>‹#›</a:t>
            </a:fld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66424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50" r:id="rId12"/>
  </p:sldLayoutIdLst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hf hdr="0" ft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1</a:t>
            </a:fld>
            <a:endParaRPr lang="el-GR" altLang="el-GR" dirty="0"/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70325" y="1603375"/>
            <a:ext cx="35115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OYALTY FREE Epic Background Music _ Cinematic Background Music Royalty Free by MUSIC4VIDEO">
            <a:hlinkClick r:id="" action="ppaction://media"/>
            <a:extLst>
              <a:ext uri="{FF2B5EF4-FFF2-40B4-BE49-F238E27FC236}">
                <a16:creationId xmlns:a16="http://schemas.microsoft.com/office/drawing/2014/main" xmlns="" id="{DB35BDEC-D29A-4455-8E59-52723E74929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646.4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54109" y="5378450"/>
            <a:ext cx="406400" cy="406400"/>
          </a:xfrm>
          <a:prstGeom prst="rect">
            <a:avLst/>
          </a:prstGeom>
        </p:spPr>
      </p:pic>
      <p:sp>
        <p:nvSpPr>
          <p:cNvPr id="7" name="7 - TextBox"/>
          <p:cNvSpPr txBox="1"/>
          <p:nvPr/>
        </p:nvSpPr>
        <p:spPr>
          <a:xfrm>
            <a:off x="1912299" y="5227707"/>
            <a:ext cx="7427602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</a:t>
            </a:r>
            <a:b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(16 Ιουνίου 1913 – 18 Ιουλίου 1913)</a:t>
            </a:r>
          </a:p>
        </p:txBody>
      </p:sp>
    </p:spTree>
    <p:extLst>
      <p:ext uri="{BB962C8B-B14F-4D97-AF65-F5344CB8AC3E}">
        <p14:creationId xmlns:p14="http://schemas.microsoft.com/office/powerpoint/2010/main" val="170319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000"/>
    </mc:Choice>
    <mc:Fallback xmlns="">
      <p:transition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EF92-E7F0-4141-AFC9-7387A962C930}" type="slidenum">
              <a:rPr lang="el-GR" altLang="el-GR" smtClean="0"/>
              <a:pPr/>
              <a:t>2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179246" y="6991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951645" y="13592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12" name="8 - TextBox"/>
          <p:cNvSpPr txBox="1"/>
          <p:nvPr/>
        </p:nvSpPr>
        <p:spPr>
          <a:xfrm>
            <a:off x="6445769" y="1916772"/>
            <a:ext cx="4463735" cy="34163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Με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τη λήξη του Α΄ Βαλκανικού Πολέμου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ανέκυψαν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προβλήματα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μεταξύ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Ελλάδας και Βουλγαρίας σχετικά με τη διανομή των εδαφών που απελευθερώθηκαν.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24E59877-EA61-11EC-379F-456D19CEA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72" y="1747384"/>
            <a:ext cx="5653318" cy="43984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EF92-E7F0-4141-AFC9-7387A962C930}" type="slidenum">
              <a:rPr lang="el-GR" altLang="el-GR" smtClean="0"/>
              <a:pPr/>
              <a:t>3</a:t>
            </a:fld>
            <a:endParaRPr lang="el-GR" altLang="el-G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179246" y="6991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951645" y="13592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6 - Ορθογώνιο"/>
          <p:cNvSpPr>
            <a:spLocks noChangeArrowheads="1"/>
          </p:cNvSpPr>
          <p:nvPr/>
        </p:nvSpPr>
        <p:spPr bwMode="auto">
          <a:xfrm>
            <a:off x="7695970" y="10296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12" name="8 - TextBox"/>
          <p:cNvSpPr txBox="1"/>
          <p:nvPr/>
        </p:nvSpPr>
        <p:spPr>
          <a:xfrm>
            <a:off x="694593" y="1916772"/>
            <a:ext cx="10214912" cy="39703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Φεβρουάριος 1912 : Συνθήκη συμμαχίας μεταξύ Σερβίας και Βουλγαρίας με πρόβλεψη για  διανομή των εδαφών που θα απελευθερώνονταν σε περίπτωση πολέμου με την Οθωμανική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Αυτοκρατορία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Μάιος 1912: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Δεν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υπήρχε κάποια σχετική διάταξη για διανομή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εδαφών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εταξύ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Ελλάδας και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Βουλγαρίας. 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Σε ατμόσφαιρα καχυποψίας, η Ελλάδα και η Σερβία συμμάχησαν για να αντιμετωπίσουν τις απαιτήσεις της Βουλγαρίας. </a:t>
            </a:r>
          </a:p>
        </p:txBody>
      </p:sp>
    </p:spTree>
    <p:extLst>
      <p:ext uri="{BB962C8B-B14F-4D97-AF65-F5344CB8AC3E}">
        <p14:creationId xmlns:p14="http://schemas.microsoft.com/office/powerpoint/2010/main" val="103063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4</a:t>
            </a:fld>
            <a:endParaRPr lang="el-GR" altLang="el-GR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8 - TextBox"/>
          <p:cNvSpPr txBox="1"/>
          <p:nvPr/>
        </p:nvSpPr>
        <p:spPr>
          <a:xfrm>
            <a:off x="438410" y="2029506"/>
            <a:ext cx="10778229" cy="44012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ίτια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κήρυξη</a:t>
            </a: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ς</a:t>
            </a: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του </a:t>
            </a: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Β΄ Βαλκανικού Πολέμου </a:t>
            </a: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l-G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δαφικές </a:t>
            </a: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διεκδικήσεις της Ελλάδας, Σερβίας και Βουλγαρίας στο πλαίσιο της κατανομής των πρώην τουρκικών εδαφών της βαλκανικής </a:t>
            </a: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χερσονήσου. </a:t>
            </a:r>
            <a:endParaRPr lang="el-G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Επεκτατική </a:t>
            </a: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πολιτική της Βουλγαρίας, που απέβλεπε στην ενσωμάτωση ολόκληρης σχεδόν της Μακεδονίας, σε συνδυασμό με την υπερεκτίμηση των δυνάμεών της σε σχέση με τους αντιπάλους </a:t>
            </a: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της.</a:t>
            </a:r>
            <a:endParaRPr lang="el-G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l-G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Επεμβάσεις </a:t>
            </a: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των Μεγάλων Δυνάμεων στην κατανομή των κατακτηθέντων εδαφών, ανάλογα με τα απώτερα συμφέροντά τους στον χώρο της Βαλκανικής</a:t>
            </a: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17" name="6 - Ορθογώνιο"/>
          <p:cNvSpPr>
            <a:spLocks noChangeArrowheads="1"/>
          </p:cNvSpPr>
          <p:nvPr/>
        </p:nvSpPr>
        <p:spPr bwMode="auto">
          <a:xfrm>
            <a:off x="7848370" y="12384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951645" y="15458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</p:spTree>
    <p:extLst>
      <p:ext uri="{BB962C8B-B14F-4D97-AF65-F5344CB8AC3E}">
        <p14:creationId xmlns:p14="http://schemas.microsoft.com/office/powerpoint/2010/main" val="383420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5</a:t>
            </a:fld>
            <a:endParaRPr lang="el-GR" altLang="el-GR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16" name="7 - TextBox"/>
          <p:cNvSpPr txBox="1"/>
          <p:nvPr/>
        </p:nvSpPr>
        <p:spPr>
          <a:xfrm>
            <a:off x="1104045" y="15116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sp>
        <p:nvSpPr>
          <p:cNvPr id="17" name="6 - Ορθογώνιο"/>
          <p:cNvSpPr>
            <a:spLocks noChangeArrowheads="1"/>
          </p:cNvSpPr>
          <p:nvPr/>
        </p:nvSpPr>
        <p:spPr bwMode="auto">
          <a:xfrm>
            <a:off x="7848370" y="12384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18" name="8 - TextBox"/>
          <p:cNvSpPr txBox="1"/>
          <p:nvPr/>
        </p:nvSpPr>
        <p:spPr>
          <a:xfrm>
            <a:off x="5826357" y="2161176"/>
            <a:ext cx="4817259" cy="387798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Θέατρο </a:t>
            </a:r>
            <a:r>
              <a:rPr lang="el-GR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Πολέμου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: γεωγραφική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περιοχή Αξιού – Μοράβας – παραδουνάβια περιοχή Δοβρουτσάς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l-G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Τσατάλατζα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– Παγγαίο όρος – περιοχή Θεσσαλονίκης. </a:t>
            </a:r>
            <a:endParaRPr lang="el-G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Ελληνοβουλγαρικό</a:t>
            </a:r>
            <a:r>
              <a:rPr lang="el-GR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θέατρο επιχειρήσεων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από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τον Αξιό ποταμό μέχρι την κοιλάδα του Νέστου.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l-G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73" y="2015105"/>
            <a:ext cx="4625407" cy="377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6</a:t>
            </a:fld>
            <a:endParaRPr lang="el-GR" altLang="el-GR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15" name="7 - TextBox"/>
          <p:cNvSpPr txBox="1"/>
          <p:nvPr/>
        </p:nvSpPr>
        <p:spPr>
          <a:xfrm>
            <a:off x="1104045" y="15116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sp>
        <p:nvSpPr>
          <p:cNvPr id="16" name="6 - Ορθογώνιο"/>
          <p:cNvSpPr>
            <a:spLocks noChangeArrowheads="1"/>
          </p:cNvSpPr>
          <p:nvPr/>
        </p:nvSpPr>
        <p:spPr bwMode="auto">
          <a:xfrm>
            <a:off x="7848370" y="12384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10" name="Ορθογώνιο 9"/>
          <p:cNvSpPr/>
          <p:nvPr/>
        </p:nvSpPr>
        <p:spPr>
          <a:xfrm>
            <a:off x="1104046" y="2015105"/>
            <a:ext cx="4016594" cy="3433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endParaRPr lang="el-GR" sz="1600" b="1" u="sng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el-GR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Αντίπαλες δυνάμεις</a:t>
            </a:r>
          </a:p>
          <a:p>
            <a:pPr marL="342900" indent="-342900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Βουλγαρικός  Στρατός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μεραρχίες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Πεζικού </a:t>
            </a:r>
            <a:b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μεραρχία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ταξιαρχία Ιππικού, κατανεμημένες σε 5 στρατιές.</a:t>
            </a:r>
          </a:p>
          <a:p>
            <a:pPr marL="342900" indent="-342900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Ελληνικός Στρατός: </a:t>
            </a:r>
            <a:b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μεραρχίες Πεζικού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ταξιαρχία Ιππικού.</a:t>
            </a:r>
            <a:endParaRPr lang="el-G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96FACC-5DE5-09BE-0E3F-53E95C29ABE6}"/>
              </a:ext>
            </a:extLst>
          </p:cNvPr>
          <p:cNvSpPr txBox="1"/>
          <p:nvPr/>
        </p:nvSpPr>
        <p:spPr>
          <a:xfrm>
            <a:off x="5662246" y="2508587"/>
            <a:ext cx="475578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cs typeface="Times New Roman" panose="02020603050405020304" pitchFamily="18" charset="0"/>
              </a:rPr>
              <a:t>Την κύρια επιθετική ενέργεια ανέλαβε η 2η βουλγαρική Στρατιά  στις 16 Ιουνίου 1913, στην περιοχή του Παγγαίου, με σκοπό </a:t>
            </a:r>
            <a:r>
              <a:rPr lang="el-GR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την κατάληψη </a:t>
            </a:r>
            <a:r>
              <a:rPr lang="el-GR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περισσότερων εδαφών.</a:t>
            </a:r>
            <a:endParaRPr lang="el-GR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l-GR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cs typeface="Times New Roman" panose="02020603050405020304" pitchFamily="18" charset="0"/>
              </a:rPr>
              <a:t>Στις 0530 της 17ης</a:t>
            </a:r>
            <a:r>
              <a:rPr lang="el-GR" b="1" baseline="300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latin typeface="Arial" panose="020B0604020202020204" pitchFamily="34" charset="0"/>
                <a:cs typeface="Times New Roman" panose="02020603050405020304" pitchFamily="18" charset="0"/>
              </a:rPr>
              <a:t> Ιουνίου </a:t>
            </a:r>
            <a:r>
              <a:rPr lang="el-GR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1913: ενημέρωση της Κυβέρνησης </a:t>
            </a:r>
            <a:r>
              <a:rPr lang="el-GR" b="1" dirty="0">
                <a:latin typeface="Arial" panose="020B0604020202020204" pitchFamily="34" charset="0"/>
                <a:cs typeface="Times New Roman" panose="02020603050405020304" pitchFamily="18" charset="0"/>
              </a:rPr>
              <a:t>και </a:t>
            </a:r>
            <a:r>
              <a:rPr lang="el-GR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του Αρχιστράτηγου Βασιλιά Κωνσταντίνου για τα γεγονότα.</a:t>
            </a:r>
            <a:endParaRPr lang="el-GR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09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7</a:t>
            </a:fld>
            <a:endParaRPr lang="el-GR" altLang="el-GR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15" name="7 - TextBox"/>
          <p:cNvSpPr txBox="1"/>
          <p:nvPr/>
        </p:nvSpPr>
        <p:spPr>
          <a:xfrm>
            <a:off x="1104045" y="15116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sp>
        <p:nvSpPr>
          <p:cNvPr id="16" name="6 - Ορθογώνιο"/>
          <p:cNvSpPr>
            <a:spLocks noChangeArrowheads="1"/>
          </p:cNvSpPr>
          <p:nvPr/>
        </p:nvSpPr>
        <p:spPr bwMode="auto">
          <a:xfrm>
            <a:off x="7848370" y="12384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12153" y="2408805"/>
            <a:ext cx="6121947" cy="448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Μετά τη σύγκληση του Υπουργικού Συμβουλίου, ο Πρωθυπουργός Ελευθέριος Βενιζέλος ανακοίνωσε την ομόφωνη απόφαση για ανάληψη γενικής επίθεσης.</a:t>
            </a:r>
          </a:p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Χ </a:t>
            </a:r>
            <a:r>
              <a:rPr lang="el-GR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Μεραχία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που ήταν αναπτυγμένη βόρεια του </a:t>
            </a:r>
            <a:r>
              <a:rPr lang="el-GR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Πολύκαστρου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δέχτηκε επίθεση τη νύχτα 16/17 Ιουνίου. Τα βουλγαρικά στρατεύματα αιχμαλώτισαν ολόκληρο σχεδόν τον ελληνικό λόχο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προκαλύψεως. </a:t>
            </a: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Το απόγευμα της 17 Ιουνίου 1913 εκδηλώθηκε η βουλγαρική επίθεση  στον τομέα της Ι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Μεραρχίας. </a:t>
            </a: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4B32C42C-253E-85AA-6B71-58BEA3F991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898" y="2203554"/>
            <a:ext cx="5036695" cy="394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7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8</a:t>
            </a:fld>
            <a:endParaRPr lang="el-GR" altLang="el-GR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15" name="7 - TextBox"/>
          <p:cNvSpPr txBox="1"/>
          <p:nvPr/>
        </p:nvSpPr>
        <p:spPr>
          <a:xfrm>
            <a:off x="1104045" y="15116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sp>
        <p:nvSpPr>
          <p:cNvPr id="16" name="6 - Ορθογώνιο"/>
          <p:cNvSpPr>
            <a:spLocks noChangeArrowheads="1"/>
          </p:cNvSpPr>
          <p:nvPr/>
        </p:nvSpPr>
        <p:spPr bwMode="auto">
          <a:xfrm>
            <a:off x="7848370" y="12384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-45005" y="2015105"/>
            <a:ext cx="6585504" cy="389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Τη νύχτα της 17ης Ιουνίου 1913 η Βουλγαρία επιτέθηκε στον Σερβικό Στρατό στον ποταμό </a:t>
            </a:r>
            <a:r>
              <a:rPr lang="el-GR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Μπρεγκάλνιτσα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στη συνέχεια στον Ελληνικό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Στρατό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στη Νιγρίτα</a:t>
            </a:r>
          </a:p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ύριος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στόχος του ελληνικού στρατηγείου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διάσπαση της </a:t>
            </a:r>
            <a:r>
              <a:rPr lang="el-GR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οχυράς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βουλγαρικής γραμμής Κιλκίς – Λαχανά –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Δοϊράνης.</a:t>
            </a: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Ελληνικός Στρατός προήλασε ταχύτατα και κατατρόπωσε του Βουλγάρους στις μάχες </a:t>
            </a:r>
            <a:r>
              <a:rPr lang="el-GR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Καλινόβου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Κιλκίς </a:t>
            </a:r>
            <a:r>
              <a:rPr lang="el-GR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Λαχανά (19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- 21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Ιουνίου 1913). Στις 20 Ιουνίου η Χ Μεραρχία κατέλαβε τη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Γευγελή.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Στη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συνέχεια,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αντεπιτέθηκε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και νίκησε τους Βούλγαρους στο Κιλκίς, οπότε και καταστράφηκε η κυρίως βουλγαρική πόλη και ο πληθυσμός της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εκδιώχθηκε.</a:t>
            </a:r>
            <a:endParaRPr lang="el-G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FDAC834F-1FC6-A75E-76CA-D8DF109842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74" y="2015105"/>
            <a:ext cx="4506110" cy="412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0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9</a:t>
            </a:fld>
            <a:endParaRPr lang="el-GR" altLang="el-GR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15" name="7 - TextBox"/>
          <p:cNvSpPr txBox="1"/>
          <p:nvPr/>
        </p:nvSpPr>
        <p:spPr>
          <a:xfrm>
            <a:off x="1104045" y="15116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sp>
        <p:nvSpPr>
          <p:cNvPr id="16" name="6 - Ορθογώνιο"/>
          <p:cNvSpPr>
            <a:spLocks noChangeArrowheads="1"/>
          </p:cNvSpPr>
          <p:nvPr/>
        </p:nvSpPr>
        <p:spPr bwMode="auto">
          <a:xfrm>
            <a:off x="7848370" y="12384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-15449" y="2015105"/>
            <a:ext cx="6591614" cy="4618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Οι Βούλγαροι έχοντας </a:t>
            </a:r>
            <a:r>
              <a:rPr lang="el-GR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απωλέσει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την πρωτοβουλία των κινήσεων, υποχώρησαν προς τη </a:t>
            </a:r>
            <a:r>
              <a:rPr lang="el-GR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Στρώμνιτσα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τις Σέρρες διαπράττοντας φοβερά εγκλήματα κατά των ελληνικών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πληθυσμών.</a:t>
            </a: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Οι Έλληνες συνέχισαν την καταδίωξη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και κατέλαβαν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τις Σέρρες (28 Ιουνίου) και τη Δράμα (1 Ιουλίου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προέλαση του Ελληνικού Στρατού επιβραδύνθηκε. Η μάχη υπήρξε φονικότατη και έληξε με νίκη των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Ελλήνων.</a:t>
            </a: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Στις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Ιουλίου 1913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δόθηκε αιματηρή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μάχη 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στην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Άνω </a:t>
            </a:r>
            <a:r>
              <a:rPr lang="el-GR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Τζουμαγιά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βουλγαρική αντεπίθεση που εκδηλώθηκε στα δύο άκρα της ελληνικής παράταξης από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έως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Ιουλίου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απέτυχε.</a:t>
            </a: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endParaRPr lang="el-G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464" y="1911768"/>
            <a:ext cx="4425696" cy="4297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02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10</a:t>
            </a:fld>
            <a:endParaRPr lang="el-GR" altLang="el-GR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15" name="7 - TextBox"/>
          <p:cNvSpPr txBox="1"/>
          <p:nvPr/>
        </p:nvSpPr>
        <p:spPr>
          <a:xfrm>
            <a:off x="1104045" y="15116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sp>
        <p:nvSpPr>
          <p:cNvPr id="16" name="6 - Ορθογώνιο"/>
          <p:cNvSpPr>
            <a:spLocks noChangeArrowheads="1"/>
          </p:cNvSpPr>
          <p:nvPr/>
        </p:nvSpPr>
        <p:spPr bwMode="auto">
          <a:xfrm>
            <a:off x="7848370" y="12384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106095" y="2144448"/>
            <a:ext cx="5812105" cy="2565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Στις 18 Ιουλίου η Βουλγαρία, αποδεχόμενη την ήττα της, επιζήτησε </a:t>
            </a:r>
            <a:r>
              <a:rPr lang="el-G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ανακωχή.</a:t>
            </a:r>
            <a:endParaRPr lang="el-GR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Στις 28 Ιουλίου 1913 υπογράφτηκε τελικά από τους εμπολέμους (Ελλάδα, Ρουμανία, Σερβία και Μαυροβούνιο από τη μία πλευρά και Βουλγαρία από την άλλη) η Συνθήκη του Βουκουρεστίου, με την οποία έληξε και τυπικά ο Β΄ Βαλκανικός </a:t>
            </a:r>
            <a:r>
              <a:rPr lang="el-GR" b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b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Πόλεμος</a:t>
            </a:r>
            <a:r>
              <a:rPr lang="el-G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318" y="1911769"/>
            <a:ext cx="5256646" cy="42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680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832850" y="6143625"/>
            <a:ext cx="2689225" cy="322263"/>
          </a:xfrm>
        </p:spPr>
        <p:txBody>
          <a:bodyPr/>
          <a:lstStyle/>
          <a:p>
            <a:pPr>
              <a:defRPr/>
            </a:pPr>
            <a:fld id="{CEB4EF92-E7F0-4141-AFC9-7387A962C930}" type="slidenum">
              <a:rPr lang="el-GR" altLang="el-GR" smtClean="0"/>
              <a:pPr>
                <a:defRPr/>
              </a:pPr>
              <a:t>11</a:t>
            </a:fld>
            <a:endParaRPr lang="el-GR" altLang="el-GR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005" y="-17184"/>
            <a:ext cx="900497" cy="7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331646" y="851584"/>
            <a:ext cx="6989422" cy="556737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ΙΣΤΟΡΙΚΟ ΑΦΙΕΡΩΜΑ ΜΗΝΟΣ ΙΟΥΝΙΟΥ</a:t>
            </a:r>
          </a:p>
        </p:txBody>
      </p:sp>
      <p:sp>
        <p:nvSpPr>
          <p:cNvPr id="15" name="7 - TextBox"/>
          <p:cNvSpPr txBox="1"/>
          <p:nvPr/>
        </p:nvSpPr>
        <p:spPr>
          <a:xfrm>
            <a:off x="1104045" y="1511658"/>
            <a:ext cx="944462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Β΄ ΒΑΛΚΑΝΙΚΟΣ ΠΟΛΕΜΟΣ (16 Ιουνίου 1913 – 18 Ιουλίου 1913) </a:t>
            </a:r>
          </a:p>
        </p:txBody>
      </p:sp>
      <p:sp>
        <p:nvSpPr>
          <p:cNvPr id="16" name="6 - Ορθογώνιο"/>
          <p:cNvSpPr>
            <a:spLocks noChangeArrowheads="1"/>
          </p:cNvSpPr>
          <p:nvPr/>
        </p:nvSpPr>
        <p:spPr bwMode="auto">
          <a:xfrm>
            <a:off x="7848370" y="12384"/>
            <a:ext cx="3803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ΓΕΝΙΚΟ ΕΠΙΤΕΛΕΙΟ ΣΤΡΑΤΟΥ </a:t>
            </a:r>
          </a:p>
          <a:p>
            <a:pPr eaLnBrk="1" hangingPunct="1"/>
            <a:r>
              <a:rPr lang="el-GR" altLang="el-GR" sz="1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Δ4 (ΔΙΕΥΘΥΝΣΗ ΙΣΤΟΡΙΑΣ ΣΤΡΑΤΟΥ)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243841" y="1964923"/>
            <a:ext cx="10960608" cy="313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el-G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 Β΄ Βαλκανικός Πόλεμος, αν και ακήρυκτος και αιφνίδιος, υπήρξε περισσότερο φονικός και καταστροφικός από τον </a:t>
            </a:r>
            <a:r>
              <a:rPr lang="el-GR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προηγούμενο.</a:t>
            </a:r>
            <a:endParaRPr lang="el-G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el-G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 Ελλάδα εξήλθε από τους βαλκανικούς πολέμους έχοντας πραγματοποιήσει ένα μεγάλο μέρος από τις εθνικές της διεκδικήσεις με την απελευθέρωση της Ηπείρου, της Μακεδονίας και της Κρήτης. 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el-G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 χώρα μας πλήρωσε βαρύ φόρο αίματος, με 5.851 νεκρούς, 23.847 τραυματίες και 188 αγνοουμένους. Συνολικά, οι Βουλγαρικές απώλειες έφθασαν τους 65.927 άνδρες (νεκρούς ή τραυματίες) και οι συμμαχικές, συμπεριλαμβανομένων Οθωμανών και Ρουμάνων τις περίπου 91.000 άνδρες.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el-G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Έναν χρόνο μετά τη λήξη του Β΄ Βαλκανικού Πολέμου ακολούθησε ο Α΄ Παγκόσμιος Πόλεμος, που θα έβαζε και πάλι σε πολεμικές περιπέτειες τα βαλκανικά κράτη.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el-G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l-GR" sz="16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47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30163</TotalTime>
  <Words>1533</Words>
  <Application>Microsoft Office PowerPoint</Application>
  <PresentationFormat>Προσαρμογή</PresentationFormat>
  <Paragraphs>113</Paragraphs>
  <Slides>11</Slides>
  <Notes>11</Notes>
  <HiddenSlides>0</HiddenSlides>
  <MMClips>1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2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Τχης (ΠΒ) Ζάρας Νικόλαος</dc:creator>
  <cp:lastModifiedBy>User</cp:lastModifiedBy>
  <cp:revision>2941</cp:revision>
  <cp:lastPrinted>2015-11-06T12:49:49Z</cp:lastPrinted>
  <dcterms:created xsi:type="dcterms:W3CDTF">1601-01-01T00:00:00Z</dcterms:created>
  <dcterms:modified xsi:type="dcterms:W3CDTF">2023-04-20T07:23:17Z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